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74"/>
  </p:notesMasterIdLst>
  <p:handoutMasterIdLst>
    <p:handoutMasterId r:id="rId75"/>
  </p:handoutMasterIdLst>
  <p:sldIdLst>
    <p:sldId id="302" r:id="rId2"/>
    <p:sldId id="303" r:id="rId3"/>
    <p:sldId id="598" r:id="rId4"/>
    <p:sldId id="599" r:id="rId5"/>
    <p:sldId id="533" r:id="rId6"/>
    <p:sldId id="534" r:id="rId7"/>
    <p:sldId id="535" r:id="rId8"/>
    <p:sldId id="524" r:id="rId9"/>
    <p:sldId id="511" r:id="rId10"/>
    <p:sldId id="539" r:id="rId11"/>
    <p:sldId id="540" r:id="rId12"/>
    <p:sldId id="542" r:id="rId13"/>
    <p:sldId id="545" r:id="rId14"/>
    <p:sldId id="547" r:id="rId15"/>
    <p:sldId id="548" r:id="rId16"/>
    <p:sldId id="549" r:id="rId17"/>
    <p:sldId id="537" r:id="rId18"/>
    <p:sldId id="550" r:id="rId19"/>
    <p:sldId id="551" r:id="rId20"/>
    <p:sldId id="552" r:id="rId21"/>
    <p:sldId id="553" r:id="rId22"/>
    <p:sldId id="546" r:id="rId23"/>
    <p:sldId id="555" r:id="rId24"/>
    <p:sldId id="525" r:id="rId25"/>
    <p:sldId id="311" r:id="rId26"/>
    <p:sldId id="544" r:id="rId27"/>
    <p:sldId id="526" r:id="rId28"/>
    <p:sldId id="600" r:id="rId29"/>
    <p:sldId id="602" r:id="rId30"/>
    <p:sldId id="557" r:id="rId31"/>
    <p:sldId id="601" r:id="rId32"/>
    <p:sldId id="603" r:id="rId33"/>
    <p:sldId id="559" r:id="rId34"/>
    <p:sldId id="554" r:id="rId35"/>
    <p:sldId id="562" r:id="rId36"/>
    <p:sldId id="563" r:id="rId37"/>
    <p:sldId id="560" r:id="rId38"/>
    <p:sldId id="565" r:id="rId39"/>
    <p:sldId id="566" r:id="rId40"/>
    <p:sldId id="567" r:id="rId41"/>
    <p:sldId id="568" r:id="rId42"/>
    <p:sldId id="569" r:id="rId43"/>
    <p:sldId id="570" r:id="rId44"/>
    <p:sldId id="564" r:id="rId45"/>
    <p:sldId id="571" r:id="rId46"/>
    <p:sldId id="527" r:id="rId47"/>
    <p:sldId id="604" r:id="rId48"/>
    <p:sldId id="577" r:id="rId49"/>
    <p:sldId id="576" r:id="rId50"/>
    <p:sldId id="575" r:id="rId51"/>
    <p:sldId id="579" r:id="rId52"/>
    <p:sldId id="580" r:id="rId53"/>
    <p:sldId id="605" r:id="rId54"/>
    <p:sldId id="578" r:id="rId55"/>
    <p:sldId id="585" r:id="rId56"/>
    <p:sldId id="581" r:id="rId57"/>
    <p:sldId id="582" r:id="rId58"/>
    <p:sldId id="583" r:id="rId59"/>
    <p:sldId id="584" r:id="rId60"/>
    <p:sldId id="529" r:id="rId61"/>
    <p:sldId id="588" r:id="rId62"/>
    <p:sldId id="589" r:id="rId63"/>
    <p:sldId id="590" r:id="rId64"/>
    <p:sldId id="592" r:id="rId65"/>
    <p:sldId id="591" r:id="rId66"/>
    <p:sldId id="531" r:id="rId67"/>
    <p:sldId id="606" r:id="rId68"/>
    <p:sldId id="593" r:id="rId69"/>
    <p:sldId id="587" r:id="rId70"/>
    <p:sldId id="595" r:id="rId71"/>
    <p:sldId id="597" r:id="rId72"/>
    <p:sldId id="298" r:id="rId73"/>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0" autoAdjust="0"/>
    <p:restoredTop sz="94416" autoAdjust="0"/>
  </p:normalViewPr>
  <p:slideViewPr>
    <p:cSldViewPr snapToGrid="0" snapToObjects="1">
      <p:cViewPr varScale="1">
        <p:scale>
          <a:sx n="97" d="100"/>
          <a:sy n="97" d="100"/>
        </p:scale>
        <p:origin x="1143" y="54"/>
      </p:cViewPr>
      <p:guideLst>
        <p:guide orient="horz" pos="2160"/>
        <p:guide pos="2880"/>
      </p:guideLst>
    </p:cSldViewPr>
  </p:slideViewPr>
  <p:outlineViewPr>
    <p:cViewPr>
      <p:scale>
        <a:sx n="33" d="100"/>
        <a:sy n="33" d="100"/>
      </p:scale>
      <p:origin x="0" y="-36396"/>
    </p:cViewPr>
  </p:outlineViewPr>
  <p:notesTextViewPr>
    <p:cViewPr>
      <p:scale>
        <a:sx n="3" d="2"/>
        <a:sy n="3" d="2"/>
      </p:scale>
      <p:origin x="0" y="0"/>
    </p:cViewPr>
  </p:notesTextViewPr>
  <p:sorterViewPr>
    <p:cViewPr>
      <p:scale>
        <a:sx n="102" d="100"/>
        <a:sy n="102" d="100"/>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417062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72774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633927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72</a:t>
            </a:fld>
            <a:endParaRPr lang="en-US" dirty="0"/>
          </a:p>
        </p:txBody>
      </p:sp>
    </p:spTree>
    <p:extLst>
      <p:ext uri="{BB962C8B-B14F-4D97-AF65-F5344CB8AC3E}">
        <p14:creationId xmlns:p14="http://schemas.microsoft.com/office/powerpoint/2010/main" val="223635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65305" y="1600200"/>
            <a:ext cx="3657600" cy="1600198"/>
          </a:xfrm>
        </p:spPr>
        <p:txBody>
          <a:bodyPr/>
          <a:lstStyle/>
          <a:p>
            <a:pPr>
              <a:buNone/>
            </a:pPr>
            <a:r>
              <a:rPr lang="en-US" sz="3200" dirty="0"/>
              <a:t>Chapter 7</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65305" y="3200400"/>
            <a:ext cx="3657600" cy="2925763"/>
          </a:xfrm>
        </p:spPr>
        <p:txBody>
          <a:bodyPr/>
          <a:lstStyle/>
          <a:p>
            <a:r>
              <a:rPr lang="en-US" sz="2000" dirty="0"/>
              <a:t>The Application Layer</a:t>
            </a:r>
            <a:endParaRPr lang="en-US" dirty="0"/>
          </a:p>
        </p:txBody>
      </p:sp>
      <p:pic>
        <p:nvPicPr>
          <p:cNvPr id="14" name="Picture 13">
            <a:extLst>
              <a:ext uri="{FF2B5EF4-FFF2-40B4-BE49-F238E27FC236}">
                <a16:creationId xmlns:a16="http://schemas.microsoft.com/office/drawing/2014/main" id="{54B76EC2-3C14-344E-B8ED-06E1CE685175}"/>
              </a:ext>
            </a:extLst>
          </p:cNvPr>
          <p:cNvPicPr>
            <a:picLocks noChangeAspect="1"/>
          </p:cNvPicPr>
          <p:nvPr/>
        </p:nvPicPr>
        <p:blipFill>
          <a:blip r:embed="rId3"/>
          <a:stretch>
            <a:fillRect/>
          </a:stretch>
        </p:blipFill>
        <p:spPr>
          <a:xfrm>
            <a:off x="-9939" y="0"/>
            <a:ext cx="4733511" cy="6311348"/>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Queries and Responses (4 of 4) </a:t>
            </a:r>
          </a:p>
        </p:txBody>
      </p:sp>
      <p:sp>
        <p:nvSpPr>
          <p:cNvPr id="5" name="Text Placeholder 4"/>
          <p:cNvSpPr>
            <a:spLocks noGrp="1"/>
          </p:cNvSpPr>
          <p:nvPr>
            <p:ph type="body" idx="1"/>
          </p:nvPr>
        </p:nvSpPr>
        <p:spPr/>
        <p:txBody>
          <a:bodyPr/>
          <a:lstStyle/>
          <a:p>
            <a:pPr algn="ctr"/>
            <a:r>
              <a:rPr lang="en-US" dirty="0"/>
              <a:t>Part of the DNS name space divided into zones (which are circled)</a:t>
            </a:r>
          </a:p>
        </p:txBody>
      </p:sp>
      <p:pic>
        <p:nvPicPr>
          <p:cNvPr id="3" name="Picture Placeholder 2" descr="Figure 7-6. Part of the DNS name space divided into zones (which are circl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4333" y="1898665"/>
            <a:ext cx="7535333" cy="3152306"/>
          </a:xfrm>
        </p:spPr>
      </p:pic>
    </p:spTree>
    <p:extLst>
      <p:ext uri="{BB962C8B-B14F-4D97-AF65-F5344CB8AC3E}">
        <p14:creationId xmlns:p14="http://schemas.microsoft.com/office/powerpoint/2010/main" val="2727929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Name Resolution</a:t>
            </a:r>
          </a:p>
        </p:txBody>
      </p:sp>
      <p:sp>
        <p:nvSpPr>
          <p:cNvPr id="3" name="Text Placeholder 2"/>
          <p:cNvSpPr>
            <a:spLocks noGrp="1"/>
          </p:cNvSpPr>
          <p:nvPr>
            <p:ph type="body" idx="1"/>
          </p:nvPr>
        </p:nvSpPr>
        <p:spPr/>
        <p:txBody>
          <a:bodyPr/>
          <a:lstStyle/>
          <a:p>
            <a:pPr algn="ctr"/>
            <a:r>
              <a:rPr lang="en-US" dirty="0"/>
              <a:t>Example of a resolver looking up a remote name in 10 steps</a:t>
            </a:r>
          </a:p>
        </p:txBody>
      </p:sp>
      <p:pic>
        <p:nvPicPr>
          <p:cNvPr id="2" name="Picture Placeholder 1" descr="Figure 7-7. Example of a resolver looking up a remote name in 10 step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76025" y="1800755"/>
            <a:ext cx="7387442" cy="3037780"/>
          </a:xfrm>
        </p:spPr>
      </p:pic>
    </p:spTree>
    <p:extLst>
      <p:ext uri="{BB962C8B-B14F-4D97-AF65-F5344CB8AC3E}">
        <p14:creationId xmlns:p14="http://schemas.microsoft.com/office/powerpoint/2010/main" val="3526945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Privacy</a:t>
            </a:r>
          </a:p>
        </p:txBody>
      </p:sp>
      <p:sp>
        <p:nvSpPr>
          <p:cNvPr id="3" name="Text Placeholder 2"/>
          <p:cNvSpPr>
            <a:spLocks noGrp="1"/>
          </p:cNvSpPr>
          <p:nvPr>
            <p:ph type="body" idx="1"/>
          </p:nvPr>
        </p:nvSpPr>
        <p:spPr/>
        <p:txBody>
          <a:bodyPr/>
          <a:lstStyle/>
          <a:p>
            <a:pPr algn="ctr"/>
            <a:r>
              <a:rPr lang="en-US" dirty="0"/>
              <a:t>Oblivious DNS</a:t>
            </a:r>
          </a:p>
        </p:txBody>
      </p:sp>
      <p:pic>
        <p:nvPicPr>
          <p:cNvPr id="5" name="Picture Placeholder 4" descr="Figure 7-8. Oblivious D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42704" y="1863762"/>
            <a:ext cx="7258591" cy="2618845"/>
          </a:xfrm>
        </p:spPr>
      </p:pic>
    </p:spTree>
    <p:extLst>
      <p:ext uri="{BB962C8B-B14F-4D97-AF65-F5344CB8AC3E}">
        <p14:creationId xmlns:p14="http://schemas.microsoft.com/office/powerpoint/2010/main" val="3901994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a:t>
            </a:r>
          </a:p>
        </p:txBody>
      </p:sp>
      <p:sp>
        <p:nvSpPr>
          <p:cNvPr id="3" name="Text Placeholder 2"/>
          <p:cNvSpPr>
            <a:spLocks noGrp="1"/>
          </p:cNvSpPr>
          <p:nvPr>
            <p:ph type="body" idx="1"/>
          </p:nvPr>
        </p:nvSpPr>
        <p:spPr/>
        <p:txBody>
          <a:bodyPr/>
          <a:lstStyle/>
          <a:p>
            <a:r>
              <a:rPr lang="en-US" dirty="0"/>
              <a:t>Architecture and services</a:t>
            </a:r>
          </a:p>
          <a:p>
            <a:r>
              <a:rPr lang="en-US" dirty="0"/>
              <a:t>The user agent</a:t>
            </a:r>
          </a:p>
          <a:p>
            <a:r>
              <a:rPr lang="en-US" dirty="0"/>
              <a:t>Message formats</a:t>
            </a:r>
          </a:p>
          <a:p>
            <a:r>
              <a:rPr lang="en-US" dirty="0"/>
              <a:t>Message transfer</a:t>
            </a:r>
          </a:p>
          <a:p>
            <a:r>
              <a:rPr lang="en-US" dirty="0"/>
              <a:t>Final delivery</a:t>
            </a:r>
          </a:p>
        </p:txBody>
      </p:sp>
    </p:spTree>
    <p:extLst>
      <p:ext uri="{BB962C8B-B14F-4D97-AF65-F5344CB8AC3E}">
        <p14:creationId xmlns:p14="http://schemas.microsoft.com/office/powerpoint/2010/main" val="3283693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and Services (1 of 2)</a:t>
            </a:r>
          </a:p>
        </p:txBody>
      </p:sp>
      <p:sp>
        <p:nvSpPr>
          <p:cNvPr id="3" name="Text Placeholder 2"/>
          <p:cNvSpPr>
            <a:spLocks noGrp="1"/>
          </p:cNvSpPr>
          <p:nvPr>
            <p:ph type="body" idx="1"/>
          </p:nvPr>
        </p:nvSpPr>
        <p:spPr/>
        <p:txBody>
          <a:bodyPr/>
          <a:lstStyle/>
          <a:p>
            <a:pPr algn="ctr"/>
            <a:r>
              <a:rPr lang="en-US" dirty="0"/>
              <a:t>Architecture of the email system</a:t>
            </a:r>
          </a:p>
        </p:txBody>
      </p:sp>
      <p:pic>
        <p:nvPicPr>
          <p:cNvPr id="5" name="Picture Placeholder 4" descr="Figure 7-9. Architecture of the email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2529" y="2173288"/>
            <a:ext cx="7658942" cy="2374984"/>
          </a:xfrm>
        </p:spPr>
      </p:pic>
    </p:spTree>
    <p:extLst>
      <p:ext uri="{BB962C8B-B14F-4D97-AF65-F5344CB8AC3E}">
        <p14:creationId xmlns:p14="http://schemas.microsoft.com/office/powerpoint/2010/main" val="56245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and Services (2 of 2)</a:t>
            </a:r>
          </a:p>
        </p:txBody>
      </p:sp>
      <p:sp>
        <p:nvSpPr>
          <p:cNvPr id="3" name="Text Placeholder 2"/>
          <p:cNvSpPr>
            <a:spLocks noGrp="1"/>
          </p:cNvSpPr>
          <p:nvPr>
            <p:ph type="body" idx="1"/>
          </p:nvPr>
        </p:nvSpPr>
        <p:spPr>
          <a:xfrm>
            <a:off x="457200" y="5706533"/>
            <a:ext cx="8229600" cy="362805"/>
          </a:xfrm>
        </p:spPr>
        <p:txBody>
          <a:bodyPr/>
          <a:lstStyle/>
          <a:p>
            <a:pPr algn="ctr"/>
            <a:r>
              <a:rPr lang="en-US" dirty="0"/>
              <a:t>Envelopes and messages. (a) Paper mail. (b) Electronic mail.</a:t>
            </a:r>
          </a:p>
        </p:txBody>
      </p:sp>
      <p:pic>
        <p:nvPicPr>
          <p:cNvPr id="4" name="Picture Placeholder 3" descr="Figure 7-10. Envelopes and messages. (a) Paper mail. (b) Electronic mai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03400" y="1317564"/>
            <a:ext cx="5537199" cy="4225660"/>
          </a:xfrm>
        </p:spPr>
      </p:pic>
    </p:spTree>
    <p:extLst>
      <p:ext uri="{BB962C8B-B14F-4D97-AF65-F5344CB8AC3E}">
        <p14:creationId xmlns:p14="http://schemas.microsoft.com/office/powerpoint/2010/main" val="135952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User Agent</a:t>
            </a:r>
          </a:p>
        </p:txBody>
      </p:sp>
      <p:sp>
        <p:nvSpPr>
          <p:cNvPr id="3" name="Text Placeholder 2"/>
          <p:cNvSpPr>
            <a:spLocks noGrp="1"/>
          </p:cNvSpPr>
          <p:nvPr>
            <p:ph type="body" idx="1"/>
          </p:nvPr>
        </p:nvSpPr>
        <p:spPr>
          <a:xfrm>
            <a:off x="457200" y="5560154"/>
            <a:ext cx="8229600" cy="509184"/>
          </a:xfrm>
        </p:spPr>
        <p:txBody>
          <a:bodyPr/>
          <a:lstStyle/>
          <a:p>
            <a:pPr algn="ctr"/>
            <a:r>
              <a:rPr lang="en-US" dirty="0"/>
              <a:t>Typical elements of the user agent interface.</a:t>
            </a:r>
          </a:p>
        </p:txBody>
      </p:sp>
      <p:pic>
        <p:nvPicPr>
          <p:cNvPr id="4" name="Picture Placeholder 3" descr="Figure 7-11. Typical elements of the user agent interfa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000" y="1548035"/>
            <a:ext cx="7366000" cy="4012119"/>
          </a:xfrm>
        </p:spPr>
      </p:pic>
    </p:spTree>
    <p:extLst>
      <p:ext uri="{BB962C8B-B14F-4D97-AF65-F5344CB8AC3E}">
        <p14:creationId xmlns:p14="http://schemas.microsoft.com/office/powerpoint/2010/main" val="236472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 (1 of 5)</a:t>
            </a:r>
          </a:p>
        </p:txBody>
      </p:sp>
      <p:sp>
        <p:nvSpPr>
          <p:cNvPr id="3" name="Text Placeholder 2"/>
          <p:cNvSpPr>
            <a:spLocks noGrp="1"/>
          </p:cNvSpPr>
          <p:nvPr>
            <p:ph type="body" idx="1"/>
          </p:nvPr>
        </p:nvSpPr>
        <p:spPr/>
        <p:txBody>
          <a:bodyPr/>
          <a:lstStyle/>
          <a:p>
            <a:r>
              <a:rPr lang="da-DK" dirty="0"/>
              <a:t>RFC 5322—the Internet message format</a:t>
            </a:r>
          </a:p>
          <a:p>
            <a:pPr lvl="1"/>
            <a:r>
              <a:rPr lang="en-US" dirty="0"/>
              <a:t>Basic ASCII email using RFC 5322</a:t>
            </a:r>
          </a:p>
          <a:p>
            <a:pPr lvl="1"/>
            <a:r>
              <a:rPr lang="en-US" dirty="0"/>
              <a:t>Latest revision of the original Internet message format</a:t>
            </a:r>
          </a:p>
          <a:p>
            <a:r>
              <a:rPr lang="en-US" dirty="0"/>
              <a:t>MIME—the Multipurpose Internet Mail Extensions</a:t>
            </a:r>
          </a:p>
          <a:p>
            <a:pPr lvl="1"/>
            <a:r>
              <a:rPr lang="en-US" dirty="0"/>
              <a:t>Multimedia extensions to the basic format</a:t>
            </a:r>
          </a:p>
        </p:txBody>
      </p:sp>
    </p:spTree>
    <p:extLst>
      <p:ext uri="{BB962C8B-B14F-4D97-AF65-F5344CB8AC3E}">
        <p14:creationId xmlns:p14="http://schemas.microsoft.com/office/powerpoint/2010/main" val="3920243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 (2 of 5)</a:t>
            </a:r>
          </a:p>
        </p:txBody>
      </p:sp>
      <p:sp>
        <p:nvSpPr>
          <p:cNvPr id="3" name="Text Placeholder 2"/>
          <p:cNvSpPr>
            <a:spLocks noGrp="1"/>
          </p:cNvSpPr>
          <p:nvPr>
            <p:ph type="body" idx="1"/>
          </p:nvPr>
        </p:nvSpPr>
        <p:spPr/>
        <p:txBody>
          <a:bodyPr/>
          <a:lstStyle/>
          <a:p>
            <a:pPr algn="ctr"/>
            <a:r>
              <a:rPr lang="en-US" dirty="0"/>
              <a:t>RFC 5322 header fields related to message transport</a:t>
            </a:r>
          </a:p>
        </p:txBody>
      </p:sp>
      <p:pic>
        <p:nvPicPr>
          <p:cNvPr id="7" name="Picture 6">
            <a:extLst>
              <a:ext uri="{FF2B5EF4-FFF2-40B4-BE49-F238E27FC236}">
                <a16:creationId xmlns:a16="http://schemas.microsoft.com/office/drawing/2014/main" id="{C3F46E66-EE64-634F-9C3C-5489197B559E}"/>
              </a:ext>
            </a:extLst>
          </p:cNvPr>
          <p:cNvPicPr>
            <a:picLocks noChangeAspect="1"/>
          </p:cNvPicPr>
          <p:nvPr/>
        </p:nvPicPr>
        <p:blipFill>
          <a:blip r:embed="rId2"/>
          <a:stretch>
            <a:fillRect/>
          </a:stretch>
        </p:blipFill>
        <p:spPr>
          <a:xfrm>
            <a:off x="576470" y="1792444"/>
            <a:ext cx="7991060" cy="3273112"/>
          </a:xfrm>
          <a:prstGeom prst="rect">
            <a:avLst/>
          </a:prstGeom>
        </p:spPr>
      </p:pic>
    </p:spTree>
    <p:extLst>
      <p:ext uri="{BB962C8B-B14F-4D97-AF65-F5344CB8AC3E}">
        <p14:creationId xmlns:p14="http://schemas.microsoft.com/office/powerpoint/2010/main" val="204566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 (3 of 5)</a:t>
            </a:r>
          </a:p>
        </p:txBody>
      </p:sp>
      <p:sp>
        <p:nvSpPr>
          <p:cNvPr id="3" name="Text Placeholder 2"/>
          <p:cNvSpPr>
            <a:spLocks noGrp="1"/>
          </p:cNvSpPr>
          <p:nvPr>
            <p:ph type="body" idx="1"/>
          </p:nvPr>
        </p:nvSpPr>
        <p:spPr/>
        <p:txBody>
          <a:bodyPr/>
          <a:lstStyle/>
          <a:p>
            <a:pPr algn="ctr"/>
            <a:r>
              <a:rPr lang="en-US" dirty="0"/>
              <a:t>Some fields used in the RFC 5322 message header</a:t>
            </a:r>
          </a:p>
        </p:txBody>
      </p:sp>
      <p:pic>
        <p:nvPicPr>
          <p:cNvPr id="7" name="Picture 6">
            <a:extLst>
              <a:ext uri="{FF2B5EF4-FFF2-40B4-BE49-F238E27FC236}">
                <a16:creationId xmlns:a16="http://schemas.microsoft.com/office/drawing/2014/main" id="{FF1CA66D-F456-FE45-862B-078ECB7E9A27}"/>
              </a:ext>
            </a:extLst>
          </p:cNvPr>
          <p:cNvPicPr>
            <a:picLocks noChangeAspect="1"/>
          </p:cNvPicPr>
          <p:nvPr/>
        </p:nvPicPr>
        <p:blipFill>
          <a:blip r:embed="rId2"/>
          <a:stretch>
            <a:fillRect/>
          </a:stretch>
        </p:blipFill>
        <p:spPr>
          <a:xfrm>
            <a:off x="546652" y="1982237"/>
            <a:ext cx="8050696" cy="2893526"/>
          </a:xfrm>
          <a:prstGeom prst="rect">
            <a:avLst/>
          </a:prstGeom>
        </p:spPr>
      </p:pic>
    </p:spTree>
    <p:extLst>
      <p:ext uri="{BB962C8B-B14F-4D97-AF65-F5344CB8AC3E}">
        <p14:creationId xmlns:p14="http://schemas.microsoft.com/office/powerpoint/2010/main" val="224718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Domain Name System (DNS)</a:t>
            </a:r>
          </a:p>
        </p:txBody>
      </p:sp>
      <p:sp>
        <p:nvSpPr>
          <p:cNvPr id="3" name="Text Placeholder 2"/>
          <p:cNvSpPr>
            <a:spLocks noGrp="1"/>
          </p:cNvSpPr>
          <p:nvPr>
            <p:ph type="body" idx="1"/>
          </p:nvPr>
        </p:nvSpPr>
        <p:spPr/>
        <p:txBody>
          <a:bodyPr/>
          <a:lstStyle/>
          <a:p>
            <a:r>
              <a:rPr lang="en-US" dirty="0"/>
              <a:t>History and overview</a:t>
            </a:r>
          </a:p>
          <a:p>
            <a:r>
              <a:rPr lang="en-US" dirty="0"/>
              <a:t>The DNS lookup process</a:t>
            </a:r>
          </a:p>
          <a:p>
            <a:r>
              <a:rPr lang="en-US" dirty="0"/>
              <a:t>The DNS name space and hierarchy</a:t>
            </a:r>
          </a:p>
          <a:p>
            <a:r>
              <a:rPr lang="en-US" dirty="0"/>
              <a:t>DNS queries and responses</a:t>
            </a:r>
          </a:p>
          <a:p>
            <a:r>
              <a:rPr lang="en-US" dirty="0"/>
              <a:t>Name resolution</a:t>
            </a:r>
          </a:p>
          <a:p>
            <a:r>
              <a:rPr lang="en-US" dirty="0"/>
              <a:t>Hands on with DNS</a:t>
            </a:r>
          </a:p>
          <a:p>
            <a:r>
              <a:rPr lang="en-US" dirty="0"/>
              <a:t>DNS privacy</a:t>
            </a:r>
          </a:p>
          <a:p>
            <a:r>
              <a:rPr lang="en-US" dirty="0"/>
              <a:t>Contention over names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 (4 of 5)</a:t>
            </a:r>
          </a:p>
        </p:txBody>
      </p:sp>
      <p:sp>
        <p:nvSpPr>
          <p:cNvPr id="3" name="Text Placeholder 2"/>
          <p:cNvSpPr>
            <a:spLocks noGrp="1"/>
          </p:cNvSpPr>
          <p:nvPr>
            <p:ph type="body" idx="1"/>
          </p:nvPr>
        </p:nvSpPr>
        <p:spPr/>
        <p:txBody>
          <a:bodyPr/>
          <a:lstStyle/>
          <a:p>
            <a:pPr algn="ctr"/>
            <a:r>
              <a:rPr lang="en-US" dirty="0"/>
              <a:t>Message headers added by MIME</a:t>
            </a:r>
          </a:p>
        </p:txBody>
      </p:sp>
      <p:pic>
        <p:nvPicPr>
          <p:cNvPr id="7" name="Picture 6">
            <a:extLst>
              <a:ext uri="{FF2B5EF4-FFF2-40B4-BE49-F238E27FC236}">
                <a16:creationId xmlns:a16="http://schemas.microsoft.com/office/drawing/2014/main" id="{185E4CE8-D1A9-EE4C-B941-880B206198CD}"/>
              </a:ext>
            </a:extLst>
          </p:cNvPr>
          <p:cNvPicPr>
            <a:picLocks noChangeAspect="1"/>
          </p:cNvPicPr>
          <p:nvPr/>
        </p:nvPicPr>
        <p:blipFill>
          <a:blip r:embed="rId2"/>
          <a:stretch>
            <a:fillRect/>
          </a:stretch>
        </p:blipFill>
        <p:spPr>
          <a:xfrm>
            <a:off x="884583" y="2505792"/>
            <a:ext cx="7374834" cy="1846416"/>
          </a:xfrm>
          <a:prstGeom prst="rect">
            <a:avLst/>
          </a:prstGeom>
        </p:spPr>
      </p:pic>
    </p:spTree>
    <p:extLst>
      <p:ext uri="{BB962C8B-B14F-4D97-AF65-F5344CB8AC3E}">
        <p14:creationId xmlns:p14="http://schemas.microsoft.com/office/powerpoint/2010/main" val="253286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Formats (5 of 5)</a:t>
            </a:r>
          </a:p>
        </p:txBody>
      </p:sp>
      <p:sp>
        <p:nvSpPr>
          <p:cNvPr id="3" name="Text Placeholder 2"/>
          <p:cNvSpPr>
            <a:spLocks noGrp="1"/>
          </p:cNvSpPr>
          <p:nvPr>
            <p:ph type="body" idx="1"/>
          </p:nvPr>
        </p:nvSpPr>
        <p:spPr/>
        <p:txBody>
          <a:bodyPr/>
          <a:lstStyle/>
          <a:p>
            <a:pPr algn="ctr"/>
            <a:r>
              <a:rPr lang="en-US" dirty="0"/>
              <a:t>MIME content types and example subtypes</a:t>
            </a:r>
          </a:p>
        </p:txBody>
      </p:sp>
      <p:pic>
        <p:nvPicPr>
          <p:cNvPr id="7" name="Picture 6">
            <a:extLst>
              <a:ext uri="{FF2B5EF4-FFF2-40B4-BE49-F238E27FC236}">
                <a16:creationId xmlns:a16="http://schemas.microsoft.com/office/drawing/2014/main" id="{28E6A8E2-2760-9240-B00B-8944FF1F6526}"/>
              </a:ext>
            </a:extLst>
          </p:cNvPr>
          <p:cNvPicPr>
            <a:picLocks noChangeAspect="1"/>
          </p:cNvPicPr>
          <p:nvPr/>
        </p:nvPicPr>
        <p:blipFill>
          <a:blip r:embed="rId2"/>
          <a:stretch>
            <a:fillRect/>
          </a:stretch>
        </p:blipFill>
        <p:spPr>
          <a:xfrm>
            <a:off x="815009" y="1822129"/>
            <a:ext cx="7513982" cy="3213742"/>
          </a:xfrm>
          <a:prstGeom prst="rect">
            <a:avLst/>
          </a:prstGeom>
        </p:spPr>
      </p:pic>
    </p:spTree>
    <p:extLst>
      <p:ext uri="{BB962C8B-B14F-4D97-AF65-F5344CB8AC3E}">
        <p14:creationId xmlns:p14="http://schemas.microsoft.com/office/powerpoint/2010/main" val="223751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Transfer (1 of 3)</a:t>
            </a:r>
          </a:p>
        </p:txBody>
      </p:sp>
      <p:sp>
        <p:nvSpPr>
          <p:cNvPr id="3" name="Text Placeholder 2"/>
          <p:cNvSpPr>
            <a:spLocks noGrp="1"/>
          </p:cNvSpPr>
          <p:nvPr>
            <p:ph type="body" idx="1"/>
          </p:nvPr>
        </p:nvSpPr>
        <p:spPr/>
        <p:txBody>
          <a:bodyPr/>
          <a:lstStyle/>
          <a:p>
            <a:r>
              <a:rPr lang="en-US" dirty="0"/>
              <a:t>SMTP (Simple Mail Transfer Protocol) and extensions</a:t>
            </a:r>
          </a:p>
          <a:p>
            <a:r>
              <a:rPr lang="en-US" dirty="0"/>
              <a:t>Mail submission</a:t>
            </a:r>
          </a:p>
          <a:p>
            <a:r>
              <a:rPr lang="en-US" dirty="0"/>
              <a:t>Physical transfer</a:t>
            </a:r>
          </a:p>
        </p:txBody>
      </p:sp>
    </p:spTree>
    <p:extLst>
      <p:ext uri="{BB962C8B-B14F-4D97-AF65-F5344CB8AC3E}">
        <p14:creationId xmlns:p14="http://schemas.microsoft.com/office/powerpoint/2010/main" val="1475808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Transfer (3 of 3)</a:t>
            </a:r>
          </a:p>
        </p:txBody>
      </p:sp>
      <p:sp>
        <p:nvSpPr>
          <p:cNvPr id="5" name="Text Placeholder 4"/>
          <p:cNvSpPr>
            <a:spLocks noGrp="1"/>
          </p:cNvSpPr>
          <p:nvPr>
            <p:ph type="body" idx="1"/>
          </p:nvPr>
        </p:nvSpPr>
        <p:spPr/>
        <p:txBody>
          <a:bodyPr/>
          <a:lstStyle/>
          <a:p>
            <a:pPr algn="ctr"/>
            <a:r>
              <a:rPr lang="en-US" dirty="0"/>
              <a:t>Some SMTP extensions</a:t>
            </a:r>
          </a:p>
        </p:txBody>
      </p:sp>
      <p:pic>
        <p:nvPicPr>
          <p:cNvPr id="8" name="Picture 7">
            <a:extLst>
              <a:ext uri="{FF2B5EF4-FFF2-40B4-BE49-F238E27FC236}">
                <a16:creationId xmlns:a16="http://schemas.microsoft.com/office/drawing/2014/main" id="{134133E0-2948-864F-AFBF-56E76FCFFF98}"/>
              </a:ext>
            </a:extLst>
          </p:cNvPr>
          <p:cNvPicPr>
            <a:picLocks noChangeAspect="1"/>
          </p:cNvPicPr>
          <p:nvPr/>
        </p:nvPicPr>
        <p:blipFill>
          <a:blip r:embed="rId2"/>
          <a:stretch>
            <a:fillRect/>
          </a:stretch>
        </p:blipFill>
        <p:spPr>
          <a:xfrm>
            <a:off x="616226" y="1939568"/>
            <a:ext cx="7911548" cy="2978864"/>
          </a:xfrm>
          <a:prstGeom prst="rect">
            <a:avLst/>
          </a:prstGeom>
        </p:spPr>
      </p:pic>
    </p:spTree>
    <p:extLst>
      <p:ext uri="{BB962C8B-B14F-4D97-AF65-F5344CB8AC3E}">
        <p14:creationId xmlns:p14="http://schemas.microsoft.com/office/powerpoint/2010/main" val="1473244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Delivery (1 of 2)</a:t>
            </a:r>
          </a:p>
        </p:txBody>
      </p:sp>
      <p:sp>
        <p:nvSpPr>
          <p:cNvPr id="3" name="Text Placeholder 2"/>
          <p:cNvSpPr>
            <a:spLocks noGrp="1"/>
          </p:cNvSpPr>
          <p:nvPr>
            <p:ph type="body" idx="1"/>
          </p:nvPr>
        </p:nvSpPr>
        <p:spPr/>
        <p:txBody>
          <a:bodyPr/>
          <a:lstStyle/>
          <a:p>
            <a:r>
              <a:rPr lang="en-US" dirty="0"/>
              <a:t>IMAP—the Internet Message Access Protocol</a:t>
            </a:r>
          </a:p>
          <a:p>
            <a:pPr lvl="1"/>
            <a:r>
              <a:rPr lang="en-US" dirty="0"/>
              <a:t>Main protocol used for final delivery</a:t>
            </a:r>
          </a:p>
          <a:p>
            <a:pPr lvl="1"/>
            <a:r>
              <a:rPr lang="en-US" dirty="0"/>
              <a:t>Improvement over POP3 (Post Office Protocol, version 3)</a:t>
            </a:r>
          </a:p>
          <a:p>
            <a:pPr lvl="1"/>
            <a:r>
              <a:rPr lang="en-US" dirty="0"/>
              <a:t>The mail server runs an IMAP server that listens to port 143</a:t>
            </a:r>
          </a:p>
          <a:p>
            <a:pPr lvl="1"/>
            <a:r>
              <a:rPr lang="en-US" dirty="0"/>
              <a:t>The user agent runs an IMAP client</a:t>
            </a:r>
          </a:p>
          <a:p>
            <a:pPr lvl="1"/>
            <a:r>
              <a:rPr lang="en-US" dirty="0"/>
              <a:t>The client connects to the server and begins to issue commands</a:t>
            </a:r>
          </a:p>
          <a:p>
            <a:r>
              <a:rPr lang="en-US" dirty="0"/>
              <a:t>Webmail</a:t>
            </a:r>
          </a:p>
          <a:p>
            <a:pPr lvl="1"/>
            <a:r>
              <a:rPr lang="en-US" dirty="0"/>
              <a:t>Alternative to IMAP and SMTP for providing email service</a:t>
            </a:r>
          </a:p>
          <a:p>
            <a:pPr lvl="1"/>
            <a:r>
              <a:rPr lang="en-US" dirty="0"/>
              <a:t>Uses the Web as an interface</a:t>
            </a:r>
          </a:p>
        </p:txBody>
      </p:sp>
    </p:spTree>
    <p:extLst>
      <p:ext uri="{BB962C8B-B14F-4D97-AF65-F5344CB8AC3E}">
        <p14:creationId xmlns:p14="http://schemas.microsoft.com/office/powerpoint/2010/main" val="204898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Delivery (2 of 2)</a:t>
            </a:r>
          </a:p>
        </p:txBody>
      </p:sp>
      <p:sp>
        <p:nvSpPr>
          <p:cNvPr id="3" name="Text Placeholder 2"/>
          <p:cNvSpPr>
            <a:spLocks noGrp="1"/>
          </p:cNvSpPr>
          <p:nvPr>
            <p:ph type="body" idx="1"/>
          </p:nvPr>
        </p:nvSpPr>
        <p:spPr>
          <a:xfrm>
            <a:off x="457200" y="5584371"/>
            <a:ext cx="8229600" cy="484967"/>
          </a:xfrm>
        </p:spPr>
        <p:txBody>
          <a:bodyPr/>
          <a:lstStyle/>
          <a:p>
            <a:pPr algn="ctr"/>
            <a:r>
              <a:rPr lang="en-US" dirty="0"/>
              <a:t>IMAP (version 4) commands</a:t>
            </a:r>
          </a:p>
        </p:txBody>
      </p:sp>
      <p:pic>
        <p:nvPicPr>
          <p:cNvPr id="8" name="Picture 7">
            <a:extLst>
              <a:ext uri="{FF2B5EF4-FFF2-40B4-BE49-F238E27FC236}">
                <a16:creationId xmlns:a16="http://schemas.microsoft.com/office/drawing/2014/main" id="{0ACF9A9E-6835-5948-8972-2CBD842ABE6E}"/>
              </a:ext>
            </a:extLst>
          </p:cNvPr>
          <p:cNvPicPr>
            <a:picLocks noChangeAspect="1"/>
          </p:cNvPicPr>
          <p:nvPr/>
        </p:nvPicPr>
        <p:blipFill>
          <a:blip r:embed="rId2"/>
          <a:stretch>
            <a:fillRect/>
          </a:stretch>
        </p:blipFill>
        <p:spPr>
          <a:xfrm>
            <a:off x="2265676" y="1295399"/>
            <a:ext cx="3767373" cy="5012477"/>
          </a:xfrm>
          <a:prstGeom prst="rect">
            <a:avLst/>
          </a:prstGeom>
        </p:spPr>
      </p:pic>
    </p:spTree>
    <p:extLst>
      <p:ext uri="{BB962C8B-B14F-4D97-AF65-F5344CB8AC3E}">
        <p14:creationId xmlns:p14="http://schemas.microsoft.com/office/powerpoint/2010/main" val="1037896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World Wide Web</a:t>
            </a:r>
          </a:p>
        </p:txBody>
      </p:sp>
      <p:sp>
        <p:nvSpPr>
          <p:cNvPr id="3" name="Text Placeholder 2"/>
          <p:cNvSpPr>
            <a:spLocks noGrp="1"/>
          </p:cNvSpPr>
          <p:nvPr>
            <p:ph type="body" idx="1"/>
          </p:nvPr>
        </p:nvSpPr>
        <p:spPr/>
        <p:txBody>
          <a:bodyPr/>
          <a:lstStyle/>
          <a:p>
            <a:r>
              <a:rPr lang="en-US" dirty="0"/>
              <a:t>Architectural overview</a:t>
            </a:r>
          </a:p>
          <a:p>
            <a:r>
              <a:rPr lang="en-US" dirty="0"/>
              <a:t>Static Web objects</a:t>
            </a:r>
          </a:p>
          <a:p>
            <a:r>
              <a:rPr lang="en-US" dirty="0"/>
              <a:t>Dynamic Web pages and Web applications</a:t>
            </a:r>
          </a:p>
          <a:p>
            <a:r>
              <a:rPr lang="en-US" dirty="0"/>
              <a:t>HTTP and HTTPS</a:t>
            </a:r>
          </a:p>
          <a:p>
            <a:r>
              <a:rPr lang="en-US" dirty="0"/>
              <a:t>Web privacy</a:t>
            </a:r>
          </a:p>
        </p:txBody>
      </p:sp>
    </p:spTree>
    <p:extLst>
      <p:ext uri="{BB962C8B-B14F-4D97-AF65-F5344CB8AC3E}">
        <p14:creationId xmlns:p14="http://schemas.microsoft.com/office/powerpoint/2010/main" val="295661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(1 of 8)</a:t>
            </a:r>
          </a:p>
        </p:txBody>
      </p:sp>
      <p:sp>
        <p:nvSpPr>
          <p:cNvPr id="3" name="Text Placeholder 2"/>
          <p:cNvSpPr>
            <a:spLocks noGrp="1"/>
          </p:cNvSpPr>
          <p:nvPr>
            <p:ph type="body" idx="1"/>
          </p:nvPr>
        </p:nvSpPr>
        <p:spPr>
          <a:xfrm>
            <a:off x="457200" y="5503333"/>
            <a:ext cx="8229600" cy="566005"/>
          </a:xfrm>
        </p:spPr>
        <p:txBody>
          <a:bodyPr/>
          <a:lstStyle/>
          <a:p>
            <a:r>
              <a:rPr lang="en-US" dirty="0"/>
              <a:t>Fetching and rendering a Web page involves HTTP/HTTPS requests to many servers</a:t>
            </a:r>
          </a:p>
        </p:txBody>
      </p:sp>
      <p:pic>
        <p:nvPicPr>
          <p:cNvPr id="4" name="Picture Placeholder 3" descr="Figure 7-19. Fetching and rendering a Web page involves HTTP/HTTPS requests to many serv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30866" y="1456810"/>
            <a:ext cx="6282267" cy="3594161"/>
          </a:xfrm>
        </p:spPr>
      </p:pic>
    </p:spTree>
    <p:extLst>
      <p:ext uri="{BB962C8B-B14F-4D97-AF65-F5344CB8AC3E}">
        <p14:creationId xmlns:p14="http://schemas.microsoft.com/office/powerpoint/2010/main" val="239383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(2 of 8)</a:t>
            </a:r>
          </a:p>
        </p:txBody>
      </p:sp>
      <p:sp>
        <p:nvSpPr>
          <p:cNvPr id="3" name="Text Placeholder 2"/>
          <p:cNvSpPr>
            <a:spLocks noGrp="1"/>
          </p:cNvSpPr>
          <p:nvPr>
            <p:ph type="body" idx="1"/>
          </p:nvPr>
        </p:nvSpPr>
        <p:spPr/>
        <p:txBody>
          <a:bodyPr/>
          <a:lstStyle/>
          <a:p>
            <a:r>
              <a:rPr lang="en-US" dirty="0"/>
              <a:t>The client side</a:t>
            </a:r>
          </a:p>
          <a:p>
            <a:r>
              <a:rPr lang="en-US" dirty="0"/>
              <a:t>Three questions had to be answered before a selected page was displayed:</a:t>
            </a:r>
          </a:p>
          <a:p>
            <a:pPr lvl="1"/>
            <a:r>
              <a:rPr lang="en-US" dirty="0"/>
              <a:t>What is the page called?</a:t>
            </a:r>
          </a:p>
          <a:p>
            <a:pPr lvl="1"/>
            <a:r>
              <a:rPr lang="en-US" dirty="0"/>
              <a:t>Where is the page located?</a:t>
            </a:r>
          </a:p>
          <a:p>
            <a:pPr lvl="1"/>
            <a:r>
              <a:rPr lang="en-US" dirty="0"/>
              <a:t>How can the page be accessed?</a:t>
            </a:r>
          </a:p>
        </p:txBody>
      </p:sp>
    </p:spTree>
    <p:extLst>
      <p:ext uri="{BB962C8B-B14F-4D97-AF65-F5344CB8AC3E}">
        <p14:creationId xmlns:p14="http://schemas.microsoft.com/office/powerpoint/2010/main" val="3939994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(3 of 8)</a:t>
            </a:r>
          </a:p>
        </p:txBody>
      </p:sp>
      <p:sp>
        <p:nvSpPr>
          <p:cNvPr id="3" name="Text Placeholder 2"/>
          <p:cNvSpPr>
            <a:spLocks noGrp="1"/>
          </p:cNvSpPr>
          <p:nvPr>
            <p:ph type="body" idx="1"/>
          </p:nvPr>
        </p:nvSpPr>
        <p:spPr/>
        <p:txBody>
          <a:bodyPr/>
          <a:lstStyle/>
          <a:p>
            <a:r>
              <a:rPr lang="en-US" dirty="0"/>
              <a:t>Steps that occur when a link is selected:</a:t>
            </a:r>
          </a:p>
          <a:p>
            <a:pPr lvl="1"/>
            <a:r>
              <a:rPr lang="en-US" dirty="0"/>
              <a:t>Browser determines the URL</a:t>
            </a:r>
          </a:p>
          <a:p>
            <a:pPr lvl="1"/>
            <a:r>
              <a:rPr lang="en-US" dirty="0"/>
              <a:t>Browser asks DNS for the IP address of the server</a:t>
            </a:r>
          </a:p>
          <a:p>
            <a:pPr lvl="1"/>
            <a:r>
              <a:rPr lang="en-US" dirty="0"/>
              <a:t>DNS replies</a:t>
            </a:r>
          </a:p>
          <a:p>
            <a:pPr lvl="1"/>
            <a:r>
              <a:rPr lang="en-US" dirty="0"/>
              <a:t>Browser makes a TCP connection</a:t>
            </a:r>
          </a:p>
          <a:p>
            <a:pPr lvl="1"/>
            <a:r>
              <a:rPr lang="en-US" dirty="0"/>
              <a:t>Sends HTTP request for the page </a:t>
            </a:r>
          </a:p>
          <a:p>
            <a:pPr lvl="1"/>
            <a:r>
              <a:rPr lang="en-US" dirty="0"/>
              <a:t>Server sends the page as HTTP response</a:t>
            </a:r>
          </a:p>
          <a:p>
            <a:pPr lvl="1"/>
            <a:r>
              <a:rPr lang="en-US" dirty="0"/>
              <a:t>Browser fetches other URLs as needed</a:t>
            </a:r>
          </a:p>
          <a:p>
            <a:pPr lvl="1"/>
            <a:r>
              <a:rPr lang="en-US" dirty="0"/>
              <a:t>Browser displays the page</a:t>
            </a:r>
          </a:p>
          <a:p>
            <a:pPr lvl="1"/>
            <a:r>
              <a:rPr lang="en-US" dirty="0"/>
              <a:t>The TCP connections are released</a:t>
            </a:r>
          </a:p>
        </p:txBody>
      </p:sp>
    </p:spTree>
    <p:extLst>
      <p:ext uri="{BB962C8B-B14F-4D97-AF65-F5344CB8AC3E}">
        <p14:creationId xmlns:p14="http://schemas.microsoft.com/office/powerpoint/2010/main" val="3973311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and Overview</a:t>
            </a:r>
          </a:p>
        </p:txBody>
      </p:sp>
      <p:sp>
        <p:nvSpPr>
          <p:cNvPr id="3" name="Text Placeholder 2"/>
          <p:cNvSpPr>
            <a:spLocks noGrp="1"/>
          </p:cNvSpPr>
          <p:nvPr>
            <p:ph type="body" idx="1"/>
          </p:nvPr>
        </p:nvSpPr>
        <p:spPr/>
        <p:txBody>
          <a:bodyPr/>
          <a:lstStyle/>
          <a:p>
            <a:r>
              <a:rPr lang="en-US" dirty="0"/>
              <a:t>ARPANET days</a:t>
            </a:r>
          </a:p>
          <a:p>
            <a:pPr lvl="1"/>
            <a:r>
              <a:rPr lang="en-US" dirty="0"/>
              <a:t>hosts.txt listed all computer names and their IP addresses</a:t>
            </a:r>
          </a:p>
          <a:p>
            <a:pPr lvl="1"/>
            <a:r>
              <a:rPr lang="en-US" dirty="0"/>
              <a:t>Hosts fetched the file nightly</a:t>
            </a:r>
          </a:p>
          <a:p>
            <a:pPr lvl="1"/>
            <a:r>
              <a:rPr lang="en-US" dirty="0"/>
              <a:t>Worked reasonably well for the time</a:t>
            </a:r>
          </a:p>
          <a:p>
            <a:r>
              <a:rPr lang="en-US" dirty="0"/>
              <a:t>The Internet grew</a:t>
            </a:r>
          </a:p>
          <a:p>
            <a:pPr lvl="1"/>
            <a:r>
              <a:rPr lang="en-US" dirty="0"/>
              <a:t>The hosts.txt file grew to be large</a:t>
            </a:r>
          </a:p>
          <a:p>
            <a:pPr lvl="1"/>
            <a:r>
              <a:rPr lang="en-US" dirty="0"/>
              <a:t>Needed central management to prevent host name conflicts</a:t>
            </a:r>
          </a:p>
          <a:p>
            <a:r>
              <a:rPr lang="en-US" dirty="0"/>
              <a:t>Domain Name System invented in 1983</a:t>
            </a:r>
          </a:p>
          <a:p>
            <a:pPr lvl="1"/>
            <a:r>
              <a:rPr lang="en-US" dirty="0"/>
              <a:t>Hierarchical naming scheme </a:t>
            </a:r>
          </a:p>
          <a:p>
            <a:pPr lvl="1"/>
            <a:r>
              <a:rPr lang="en-US" dirty="0"/>
              <a:t>Distributed database system implements the naming scheme</a:t>
            </a:r>
          </a:p>
          <a:p>
            <a:pPr lvl="1"/>
            <a:r>
              <a:rPr lang="en-US" dirty="0"/>
              <a:t> Maps host names to IP addresses</a:t>
            </a:r>
          </a:p>
        </p:txBody>
      </p:sp>
    </p:spTree>
    <p:extLst>
      <p:ext uri="{BB962C8B-B14F-4D97-AF65-F5344CB8AC3E}">
        <p14:creationId xmlns:p14="http://schemas.microsoft.com/office/powerpoint/2010/main" val="3182756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(4 of 8)</a:t>
            </a:r>
          </a:p>
        </p:txBody>
      </p:sp>
      <p:sp>
        <p:nvSpPr>
          <p:cNvPr id="3" name="Text Placeholder 2"/>
          <p:cNvSpPr>
            <a:spLocks noGrp="1"/>
          </p:cNvSpPr>
          <p:nvPr>
            <p:ph type="body" idx="1"/>
          </p:nvPr>
        </p:nvSpPr>
        <p:spPr>
          <a:xfrm>
            <a:off x="457200" y="5589560"/>
            <a:ext cx="8229600" cy="479778"/>
          </a:xfrm>
        </p:spPr>
        <p:txBody>
          <a:bodyPr/>
          <a:lstStyle/>
          <a:p>
            <a:pPr algn="ctr"/>
            <a:r>
              <a:rPr lang="en-US" dirty="0"/>
              <a:t>Waterfall diagram for </a:t>
            </a:r>
            <a:r>
              <a:rPr lang="en-US" i="1" dirty="0"/>
              <a:t>fcc.gov</a:t>
            </a:r>
            <a:endParaRPr lang="en-US" dirty="0"/>
          </a:p>
        </p:txBody>
      </p:sp>
      <p:pic>
        <p:nvPicPr>
          <p:cNvPr id="8" name="Picture 7">
            <a:extLst>
              <a:ext uri="{FF2B5EF4-FFF2-40B4-BE49-F238E27FC236}">
                <a16:creationId xmlns:a16="http://schemas.microsoft.com/office/drawing/2014/main" id="{6437FB9E-4424-FB48-AE17-D7FEEE776F04}"/>
              </a:ext>
            </a:extLst>
          </p:cNvPr>
          <p:cNvPicPr>
            <a:picLocks noChangeAspect="1"/>
          </p:cNvPicPr>
          <p:nvPr/>
        </p:nvPicPr>
        <p:blipFill>
          <a:blip r:embed="rId2"/>
          <a:stretch>
            <a:fillRect/>
          </a:stretch>
        </p:blipFill>
        <p:spPr>
          <a:xfrm>
            <a:off x="2329501" y="1190811"/>
            <a:ext cx="4260144" cy="4563946"/>
          </a:xfrm>
          <a:prstGeom prst="rect">
            <a:avLst/>
          </a:prstGeom>
        </p:spPr>
      </p:pic>
    </p:spTree>
    <p:extLst>
      <p:ext uri="{BB962C8B-B14F-4D97-AF65-F5344CB8AC3E}">
        <p14:creationId xmlns:p14="http://schemas.microsoft.com/office/powerpoint/2010/main" val="1080686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(6 of 8)</a:t>
            </a:r>
          </a:p>
        </p:txBody>
      </p:sp>
      <p:sp>
        <p:nvSpPr>
          <p:cNvPr id="3" name="Text Placeholder 2"/>
          <p:cNvSpPr>
            <a:spLocks noGrp="1"/>
          </p:cNvSpPr>
          <p:nvPr>
            <p:ph type="body" idx="1"/>
          </p:nvPr>
        </p:nvSpPr>
        <p:spPr/>
        <p:txBody>
          <a:bodyPr/>
          <a:lstStyle/>
          <a:p>
            <a:r>
              <a:rPr lang="en-US" dirty="0"/>
              <a:t>Steps the server performs in its main loop:</a:t>
            </a:r>
          </a:p>
          <a:p>
            <a:pPr lvl="1"/>
            <a:r>
              <a:rPr lang="en-US" dirty="0"/>
              <a:t>Accept a TCP connection from a client (a browser)</a:t>
            </a:r>
          </a:p>
          <a:p>
            <a:pPr lvl="1"/>
            <a:r>
              <a:rPr lang="en-US" dirty="0"/>
              <a:t>Get the path to the page, which is the name of the file requested</a:t>
            </a:r>
          </a:p>
          <a:p>
            <a:pPr lvl="1"/>
            <a:r>
              <a:rPr lang="en-US" dirty="0"/>
              <a:t>Get the file (from disk)</a:t>
            </a:r>
          </a:p>
          <a:p>
            <a:pPr lvl="1"/>
            <a:r>
              <a:rPr lang="en-US" dirty="0"/>
              <a:t>Send the contents of the file to the client</a:t>
            </a:r>
          </a:p>
          <a:p>
            <a:pPr lvl="1"/>
            <a:r>
              <a:rPr lang="en-US" dirty="0"/>
              <a:t>Release the TCP connection</a:t>
            </a:r>
          </a:p>
          <a:p>
            <a:r>
              <a:rPr lang="en-US" dirty="0"/>
              <a:t>Modern Web servers have more features</a:t>
            </a:r>
          </a:p>
          <a:p>
            <a:r>
              <a:rPr lang="en-US" dirty="0"/>
              <a:t>For dynamic content</a:t>
            </a:r>
          </a:p>
          <a:p>
            <a:pPr lvl="1"/>
            <a:r>
              <a:rPr lang="en-US" dirty="0"/>
              <a:t>Third step may be replaced by the execution of a program that generates and returns the contents</a:t>
            </a:r>
          </a:p>
        </p:txBody>
      </p:sp>
    </p:spTree>
    <p:extLst>
      <p:ext uri="{BB962C8B-B14F-4D97-AF65-F5344CB8AC3E}">
        <p14:creationId xmlns:p14="http://schemas.microsoft.com/office/powerpoint/2010/main" val="3325369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(7 of 8)</a:t>
            </a:r>
          </a:p>
        </p:txBody>
      </p:sp>
      <p:sp>
        <p:nvSpPr>
          <p:cNvPr id="3" name="Text Placeholder 2"/>
          <p:cNvSpPr>
            <a:spLocks noGrp="1"/>
          </p:cNvSpPr>
          <p:nvPr>
            <p:ph type="body" idx="1"/>
          </p:nvPr>
        </p:nvSpPr>
        <p:spPr/>
        <p:txBody>
          <a:bodyPr/>
          <a:lstStyle/>
          <a:p>
            <a:r>
              <a:rPr lang="en-US" dirty="0"/>
              <a:t>Server design problem: slow disk access bottleneck</a:t>
            </a:r>
          </a:p>
          <a:p>
            <a:pPr lvl="1"/>
            <a:r>
              <a:rPr lang="en-US" dirty="0"/>
              <a:t>Solution: maintain a cache in memory</a:t>
            </a:r>
          </a:p>
          <a:p>
            <a:r>
              <a:rPr lang="en-US" dirty="0"/>
              <a:t>Server design problem: one request processed at a time</a:t>
            </a:r>
          </a:p>
          <a:p>
            <a:pPr lvl="1"/>
            <a:r>
              <a:rPr lang="en-US" dirty="0"/>
              <a:t>Solution: make the server multithreaded</a:t>
            </a:r>
          </a:p>
          <a:p>
            <a:r>
              <a:rPr lang="en-US" dirty="0"/>
              <a:t>Modern Web architectures use a split between a front end and a back end</a:t>
            </a:r>
          </a:p>
          <a:p>
            <a:r>
              <a:rPr lang="en-US" dirty="0"/>
              <a:t>Front-end Web server (reverse proxy)</a:t>
            </a:r>
          </a:p>
          <a:p>
            <a:pPr lvl="1"/>
            <a:r>
              <a:rPr lang="en-US" dirty="0"/>
              <a:t>Retrieves content from other (typically back-end) servers</a:t>
            </a:r>
          </a:p>
          <a:p>
            <a:pPr lvl="1"/>
            <a:r>
              <a:rPr lang="en-US" dirty="0"/>
              <a:t>Serves those objects to the client</a:t>
            </a:r>
          </a:p>
          <a:p>
            <a:pPr lvl="1"/>
            <a:r>
              <a:rPr lang="en-US" dirty="0"/>
              <a:t>Acts on behalf of the servers – not on the behalf of clients</a:t>
            </a:r>
          </a:p>
        </p:txBody>
      </p:sp>
    </p:spTree>
    <p:extLst>
      <p:ext uri="{BB962C8B-B14F-4D97-AF65-F5344CB8AC3E}">
        <p14:creationId xmlns:p14="http://schemas.microsoft.com/office/powerpoint/2010/main" val="943552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(8 of 8)</a:t>
            </a:r>
          </a:p>
        </p:txBody>
      </p:sp>
      <p:sp>
        <p:nvSpPr>
          <p:cNvPr id="6" name="Text Placeholder 5"/>
          <p:cNvSpPr>
            <a:spLocks noGrp="1"/>
          </p:cNvSpPr>
          <p:nvPr>
            <p:ph type="body" idx="1"/>
          </p:nvPr>
        </p:nvSpPr>
        <p:spPr/>
        <p:txBody>
          <a:bodyPr/>
          <a:lstStyle/>
          <a:p>
            <a:pPr algn="ctr"/>
            <a:r>
              <a:rPr lang="en-US" dirty="0"/>
              <a:t>A multithreaded Web server with a front end and processing modules</a:t>
            </a:r>
          </a:p>
        </p:txBody>
      </p:sp>
      <p:pic>
        <p:nvPicPr>
          <p:cNvPr id="3" name="Picture Placeholder 2" descr="Figure 7-22. A multithreaded Web server with a front end and processing modul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4215" y="2020888"/>
            <a:ext cx="7815570" cy="2799452"/>
          </a:xfrm>
        </p:spPr>
      </p:pic>
    </p:spTree>
    <p:extLst>
      <p:ext uri="{BB962C8B-B14F-4D97-AF65-F5344CB8AC3E}">
        <p14:creationId xmlns:p14="http://schemas.microsoft.com/office/powerpoint/2010/main" val="70742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Web Objects</a:t>
            </a:r>
          </a:p>
        </p:txBody>
      </p:sp>
      <p:sp>
        <p:nvSpPr>
          <p:cNvPr id="3" name="Text Placeholder 2"/>
          <p:cNvSpPr>
            <a:spLocks noGrp="1"/>
          </p:cNvSpPr>
          <p:nvPr>
            <p:ph type="body" idx="1"/>
          </p:nvPr>
        </p:nvSpPr>
        <p:spPr/>
        <p:txBody>
          <a:bodyPr/>
          <a:lstStyle/>
          <a:p>
            <a:r>
              <a:rPr lang="en-US" dirty="0"/>
              <a:t>Static objects</a:t>
            </a:r>
          </a:p>
          <a:p>
            <a:pPr lvl="1"/>
            <a:r>
              <a:rPr lang="en-US" dirty="0"/>
              <a:t>Files sitting on a server, presenting themselves in the same way each time they are fetched and viewed</a:t>
            </a:r>
          </a:p>
          <a:p>
            <a:pPr lvl="1"/>
            <a:r>
              <a:rPr lang="en-US" dirty="0"/>
              <a:t>Examples: logo, style sheets, header and footer</a:t>
            </a:r>
          </a:p>
          <a:p>
            <a:pPr lvl="1"/>
            <a:r>
              <a:rPr lang="en-US" dirty="0"/>
              <a:t>Generally amenable to caching</a:t>
            </a:r>
          </a:p>
          <a:p>
            <a:r>
              <a:rPr lang="en-US" dirty="0"/>
              <a:t>Most Web pages have dynamic content</a:t>
            </a:r>
          </a:p>
          <a:p>
            <a:pPr lvl="1"/>
            <a:r>
              <a:rPr lang="en-US" dirty="0"/>
              <a:t>Significant amount of the content remains static</a:t>
            </a:r>
          </a:p>
          <a:p>
            <a:r>
              <a:rPr lang="en-US" dirty="0"/>
              <a:t>Web page design</a:t>
            </a:r>
          </a:p>
          <a:p>
            <a:pPr lvl="1"/>
            <a:r>
              <a:rPr lang="en-US" dirty="0"/>
              <a:t>Use HTML or CSS (Cascading Style Sheets)</a:t>
            </a:r>
          </a:p>
          <a:p>
            <a:pPr lvl="1"/>
            <a:r>
              <a:rPr lang="en-US" dirty="0"/>
              <a:t>Use programs (Adobe Dreamweaver)</a:t>
            </a:r>
          </a:p>
        </p:txBody>
      </p:sp>
    </p:spTree>
    <p:extLst>
      <p:ext uri="{BB962C8B-B14F-4D97-AF65-F5344CB8AC3E}">
        <p14:creationId xmlns:p14="http://schemas.microsoft.com/office/powerpoint/2010/main" val="4169056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Web Pages and Web Applications (1 of 2)</a:t>
            </a:r>
          </a:p>
        </p:txBody>
      </p:sp>
      <p:sp>
        <p:nvSpPr>
          <p:cNvPr id="3" name="Text Placeholder 2"/>
          <p:cNvSpPr>
            <a:spLocks noGrp="1"/>
          </p:cNvSpPr>
          <p:nvPr>
            <p:ph type="body" idx="1"/>
          </p:nvPr>
        </p:nvSpPr>
        <p:spPr/>
        <p:txBody>
          <a:bodyPr/>
          <a:lstStyle/>
          <a:p>
            <a:pPr algn="ctr"/>
            <a:r>
              <a:rPr lang="en-US" dirty="0"/>
              <a:t>Dynamic pages</a:t>
            </a:r>
          </a:p>
        </p:txBody>
      </p:sp>
      <p:pic>
        <p:nvPicPr>
          <p:cNvPr id="4" name="Picture Placeholder 3" descr="Figure 7-23. Dynamic pag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4710" y="2105554"/>
            <a:ext cx="7634579" cy="2208265"/>
          </a:xfrm>
        </p:spPr>
      </p:pic>
    </p:spTree>
    <p:extLst>
      <p:ext uri="{BB962C8B-B14F-4D97-AF65-F5344CB8AC3E}">
        <p14:creationId xmlns:p14="http://schemas.microsoft.com/office/powerpoint/2010/main" val="320280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Web Pages and Web Applications (2 of 2)</a:t>
            </a:r>
          </a:p>
        </p:txBody>
      </p:sp>
      <p:sp>
        <p:nvSpPr>
          <p:cNvPr id="3" name="Text Placeholder 2"/>
          <p:cNvSpPr>
            <a:spLocks noGrp="1"/>
          </p:cNvSpPr>
          <p:nvPr>
            <p:ph type="body" idx="1"/>
          </p:nvPr>
        </p:nvSpPr>
        <p:spPr/>
        <p:txBody>
          <a:bodyPr/>
          <a:lstStyle/>
          <a:p>
            <a:pPr algn="ctr"/>
            <a:r>
              <a:rPr lang="en-US" dirty="0"/>
              <a:t>(a) Server-side scripting with PHP. (b) Client-side scripting with JavaScript.</a:t>
            </a:r>
          </a:p>
        </p:txBody>
      </p:sp>
      <p:pic>
        <p:nvPicPr>
          <p:cNvPr id="4" name="Picture Placeholder 3" descr="Figure 7-24. (a) Server-side scripting with PHP. (b) Client-side scripting with JavaScrip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41283" y="2358699"/>
            <a:ext cx="7261433" cy="1628971"/>
          </a:xfrm>
        </p:spPr>
      </p:pic>
    </p:spTree>
    <p:extLst>
      <p:ext uri="{BB962C8B-B14F-4D97-AF65-F5344CB8AC3E}">
        <p14:creationId xmlns:p14="http://schemas.microsoft.com/office/powerpoint/2010/main" val="335856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(1 of 7)</a:t>
            </a:r>
          </a:p>
        </p:txBody>
      </p:sp>
      <p:sp>
        <p:nvSpPr>
          <p:cNvPr id="3" name="Text Placeholder 2"/>
          <p:cNvSpPr>
            <a:spLocks noGrp="1"/>
          </p:cNvSpPr>
          <p:nvPr>
            <p:ph type="body" idx="1"/>
          </p:nvPr>
        </p:nvSpPr>
        <p:spPr/>
        <p:txBody>
          <a:bodyPr/>
          <a:lstStyle/>
          <a:p>
            <a:r>
              <a:rPr lang="en-US" dirty="0"/>
              <a:t>Overview</a:t>
            </a:r>
          </a:p>
          <a:p>
            <a:r>
              <a:rPr lang="en-US" dirty="0"/>
              <a:t>Methods</a:t>
            </a:r>
          </a:p>
          <a:p>
            <a:r>
              <a:rPr lang="en-US" dirty="0"/>
              <a:t>Message headers</a:t>
            </a:r>
          </a:p>
          <a:p>
            <a:r>
              <a:rPr lang="en-US" dirty="0"/>
              <a:t>Caching</a:t>
            </a:r>
          </a:p>
          <a:p>
            <a:r>
              <a:rPr lang="en-US" dirty="0"/>
              <a:t>HTTP/1 and HTTP/1.1</a:t>
            </a:r>
          </a:p>
          <a:p>
            <a:r>
              <a:rPr lang="en-US" dirty="0"/>
              <a:t>HTTP/2</a:t>
            </a:r>
          </a:p>
          <a:p>
            <a:r>
              <a:rPr lang="en-US" dirty="0"/>
              <a:t>HTTP/3</a:t>
            </a:r>
          </a:p>
        </p:txBody>
      </p:sp>
    </p:spTree>
    <p:extLst>
      <p:ext uri="{BB962C8B-B14F-4D97-AF65-F5344CB8AC3E}">
        <p14:creationId xmlns:p14="http://schemas.microsoft.com/office/powerpoint/2010/main" val="1287035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(2 of 7)</a:t>
            </a:r>
          </a:p>
        </p:txBody>
      </p:sp>
      <p:sp>
        <p:nvSpPr>
          <p:cNvPr id="3" name="Text Placeholder 2"/>
          <p:cNvSpPr>
            <a:spLocks noGrp="1"/>
          </p:cNvSpPr>
          <p:nvPr>
            <p:ph type="body" idx="1"/>
          </p:nvPr>
        </p:nvSpPr>
        <p:spPr>
          <a:xfrm>
            <a:off x="457200" y="5560154"/>
            <a:ext cx="8229600" cy="509184"/>
          </a:xfrm>
        </p:spPr>
        <p:txBody>
          <a:bodyPr/>
          <a:lstStyle/>
          <a:p>
            <a:pPr algn="ctr"/>
            <a:r>
              <a:rPr lang="en-US" dirty="0"/>
              <a:t>The built-in HTTP request methods</a:t>
            </a:r>
          </a:p>
        </p:txBody>
      </p:sp>
      <p:pic>
        <p:nvPicPr>
          <p:cNvPr id="8" name="Picture 7">
            <a:extLst>
              <a:ext uri="{FF2B5EF4-FFF2-40B4-BE49-F238E27FC236}">
                <a16:creationId xmlns:a16="http://schemas.microsoft.com/office/drawing/2014/main" id="{337EE81C-5BA2-834F-B4FE-103027C9A4D2}"/>
              </a:ext>
            </a:extLst>
          </p:cNvPr>
          <p:cNvPicPr>
            <a:picLocks noChangeAspect="1"/>
          </p:cNvPicPr>
          <p:nvPr/>
        </p:nvPicPr>
        <p:blipFill>
          <a:blip r:embed="rId2"/>
          <a:stretch>
            <a:fillRect/>
          </a:stretch>
        </p:blipFill>
        <p:spPr>
          <a:xfrm>
            <a:off x="1571780" y="1491304"/>
            <a:ext cx="5693724" cy="3988034"/>
          </a:xfrm>
          <a:prstGeom prst="rect">
            <a:avLst/>
          </a:prstGeom>
        </p:spPr>
      </p:pic>
    </p:spTree>
    <p:extLst>
      <p:ext uri="{BB962C8B-B14F-4D97-AF65-F5344CB8AC3E}">
        <p14:creationId xmlns:p14="http://schemas.microsoft.com/office/powerpoint/2010/main" val="3485081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(3 of 7)</a:t>
            </a:r>
          </a:p>
        </p:txBody>
      </p:sp>
      <p:sp>
        <p:nvSpPr>
          <p:cNvPr id="3" name="Text Placeholder 2"/>
          <p:cNvSpPr>
            <a:spLocks noGrp="1"/>
          </p:cNvSpPr>
          <p:nvPr>
            <p:ph type="body" idx="1"/>
          </p:nvPr>
        </p:nvSpPr>
        <p:spPr>
          <a:xfrm>
            <a:off x="457200" y="5503333"/>
            <a:ext cx="8229600" cy="566005"/>
          </a:xfrm>
        </p:spPr>
        <p:txBody>
          <a:bodyPr/>
          <a:lstStyle/>
          <a:p>
            <a:pPr algn="ctr"/>
            <a:r>
              <a:rPr lang="en-US" dirty="0"/>
              <a:t>The status code response groups</a:t>
            </a:r>
          </a:p>
        </p:txBody>
      </p:sp>
      <p:pic>
        <p:nvPicPr>
          <p:cNvPr id="7" name="Picture 6">
            <a:extLst>
              <a:ext uri="{FF2B5EF4-FFF2-40B4-BE49-F238E27FC236}">
                <a16:creationId xmlns:a16="http://schemas.microsoft.com/office/drawing/2014/main" id="{FA5EB68A-B5F5-4645-A89B-B9EC171E59B6}"/>
              </a:ext>
            </a:extLst>
          </p:cNvPr>
          <p:cNvPicPr>
            <a:picLocks noChangeAspect="1"/>
          </p:cNvPicPr>
          <p:nvPr/>
        </p:nvPicPr>
        <p:blipFill>
          <a:blip r:embed="rId2"/>
          <a:stretch>
            <a:fillRect/>
          </a:stretch>
        </p:blipFill>
        <p:spPr>
          <a:xfrm>
            <a:off x="685800" y="2336595"/>
            <a:ext cx="7772400" cy="2184810"/>
          </a:xfrm>
          <a:prstGeom prst="rect">
            <a:avLst/>
          </a:prstGeom>
        </p:spPr>
      </p:pic>
    </p:spTree>
    <p:extLst>
      <p:ext uri="{BB962C8B-B14F-4D97-AF65-F5344CB8AC3E}">
        <p14:creationId xmlns:p14="http://schemas.microsoft.com/office/powerpoint/2010/main" val="125506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DNS Lookup Process</a:t>
            </a:r>
          </a:p>
        </p:txBody>
      </p:sp>
      <p:sp>
        <p:nvSpPr>
          <p:cNvPr id="3" name="Text Placeholder 2"/>
          <p:cNvSpPr>
            <a:spLocks noGrp="1"/>
          </p:cNvSpPr>
          <p:nvPr>
            <p:ph type="body" idx="1"/>
          </p:nvPr>
        </p:nvSpPr>
        <p:spPr/>
        <p:txBody>
          <a:bodyPr/>
          <a:lstStyle/>
          <a:p>
            <a:r>
              <a:rPr lang="en-US" dirty="0"/>
              <a:t>Stub resolver process to map a name onto an IP address</a:t>
            </a:r>
          </a:p>
          <a:p>
            <a:pPr lvl="1"/>
            <a:r>
              <a:rPr lang="en-US" dirty="0"/>
              <a:t>Stub resolver sends a query containing the name to a local DNS resolver</a:t>
            </a:r>
          </a:p>
          <a:p>
            <a:pPr lvl="1"/>
            <a:r>
              <a:rPr lang="en-US" dirty="0"/>
              <a:t>Local DNS resolver performs a </a:t>
            </a:r>
            <a:r>
              <a:rPr lang="en-US" b="1" dirty="0"/>
              <a:t>recursive lookup </a:t>
            </a:r>
            <a:r>
              <a:rPr lang="en-US" dirty="0"/>
              <a:t>for the name against a set of DNS resolvers</a:t>
            </a:r>
          </a:p>
          <a:p>
            <a:pPr lvl="1"/>
            <a:r>
              <a:rPr lang="en-US" dirty="0"/>
              <a:t>Local recursive resolver ultimately returns the corresponding IP address to the stub resolver</a:t>
            </a:r>
          </a:p>
          <a:p>
            <a:pPr lvl="1"/>
            <a:r>
              <a:rPr lang="en-US" dirty="0"/>
              <a:t>Stub resolver passes the result to the function that issued the query in the first place</a:t>
            </a:r>
          </a:p>
          <a:p>
            <a:pPr lvl="1"/>
            <a:r>
              <a:rPr lang="en-US" dirty="0"/>
              <a:t>Query and response messages are sent as UDP packets</a:t>
            </a:r>
          </a:p>
          <a:p>
            <a:pPr lvl="1"/>
            <a:r>
              <a:rPr lang="en-US" dirty="0"/>
              <a:t>Program can use the IP address to communicate with the host corresponding to the DNS name that it had looked up</a:t>
            </a:r>
          </a:p>
        </p:txBody>
      </p:sp>
    </p:spTree>
    <p:extLst>
      <p:ext uri="{BB962C8B-B14F-4D97-AF65-F5344CB8AC3E}">
        <p14:creationId xmlns:p14="http://schemas.microsoft.com/office/powerpoint/2010/main" val="2888161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(4 of 7)</a:t>
            </a:r>
          </a:p>
        </p:txBody>
      </p:sp>
      <p:sp>
        <p:nvSpPr>
          <p:cNvPr id="3" name="Text Placeholder 2"/>
          <p:cNvSpPr>
            <a:spLocks noGrp="1"/>
          </p:cNvSpPr>
          <p:nvPr>
            <p:ph type="body" idx="1"/>
          </p:nvPr>
        </p:nvSpPr>
        <p:spPr>
          <a:xfrm>
            <a:off x="457200" y="5589663"/>
            <a:ext cx="8229600" cy="479675"/>
          </a:xfrm>
        </p:spPr>
        <p:txBody>
          <a:bodyPr/>
          <a:lstStyle/>
          <a:p>
            <a:pPr algn="ctr"/>
            <a:r>
              <a:rPr lang="en-US" dirty="0"/>
              <a:t>Some HTTP message headers</a:t>
            </a:r>
          </a:p>
        </p:txBody>
      </p:sp>
      <p:pic>
        <p:nvPicPr>
          <p:cNvPr id="8" name="Picture 7">
            <a:extLst>
              <a:ext uri="{FF2B5EF4-FFF2-40B4-BE49-F238E27FC236}">
                <a16:creationId xmlns:a16="http://schemas.microsoft.com/office/drawing/2014/main" id="{31B4C075-843E-5B40-8AF4-3D4A7B483365}"/>
              </a:ext>
            </a:extLst>
          </p:cNvPr>
          <p:cNvPicPr>
            <a:picLocks noChangeAspect="1"/>
          </p:cNvPicPr>
          <p:nvPr/>
        </p:nvPicPr>
        <p:blipFill>
          <a:blip r:embed="rId2"/>
          <a:stretch>
            <a:fillRect/>
          </a:stretch>
        </p:blipFill>
        <p:spPr>
          <a:xfrm>
            <a:off x="2335696" y="1184880"/>
            <a:ext cx="4204251" cy="4428751"/>
          </a:xfrm>
          <a:prstGeom prst="rect">
            <a:avLst/>
          </a:prstGeom>
        </p:spPr>
      </p:pic>
    </p:spTree>
    <p:extLst>
      <p:ext uri="{BB962C8B-B14F-4D97-AF65-F5344CB8AC3E}">
        <p14:creationId xmlns:p14="http://schemas.microsoft.com/office/powerpoint/2010/main" val="1859347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(5 of 7)</a:t>
            </a:r>
          </a:p>
        </p:txBody>
      </p:sp>
      <p:sp>
        <p:nvSpPr>
          <p:cNvPr id="3" name="Text Placeholder 2"/>
          <p:cNvSpPr>
            <a:spLocks noGrp="1"/>
          </p:cNvSpPr>
          <p:nvPr>
            <p:ph type="body" idx="1"/>
          </p:nvPr>
        </p:nvSpPr>
        <p:spPr/>
        <p:txBody>
          <a:bodyPr/>
          <a:lstStyle/>
          <a:p>
            <a:pPr algn="ctr"/>
            <a:r>
              <a:rPr lang="en-US" dirty="0"/>
              <a:t>HTTP caching</a:t>
            </a:r>
          </a:p>
        </p:txBody>
      </p:sp>
      <p:pic>
        <p:nvPicPr>
          <p:cNvPr id="4" name="Picture Placeholder 3" descr="Figure 7-28. HTTP ca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0087" y="2302072"/>
            <a:ext cx="7603826" cy="1742226"/>
          </a:xfrm>
        </p:spPr>
      </p:pic>
    </p:spTree>
    <p:extLst>
      <p:ext uri="{BB962C8B-B14F-4D97-AF65-F5344CB8AC3E}">
        <p14:creationId xmlns:p14="http://schemas.microsoft.com/office/powerpoint/2010/main" val="3600164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(6 of 7)</a:t>
            </a:r>
          </a:p>
        </p:txBody>
      </p:sp>
      <p:sp>
        <p:nvSpPr>
          <p:cNvPr id="3" name="Text Placeholder 2"/>
          <p:cNvSpPr>
            <a:spLocks noGrp="1"/>
          </p:cNvSpPr>
          <p:nvPr>
            <p:ph type="body" idx="1"/>
          </p:nvPr>
        </p:nvSpPr>
        <p:spPr>
          <a:xfrm>
            <a:off x="457200" y="5435600"/>
            <a:ext cx="8229600" cy="633738"/>
          </a:xfrm>
        </p:spPr>
        <p:txBody>
          <a:bodyPr/>
          <a:lstStyle/>
          <a:p>
            <a:r>
              <a:rPr lang="en-US" dirty="0"/>
              <a:t>HTTP with (a) multiple connections and sequential requests. (b) A persistent connection and sequential requests. (c) A persistent connection and pipelined requests.</a:t>
            </a:r>
          </a:p>
        </p:txBody>
      </p:sp>
      <p:pic>
        <p:nvPicPr>
          <p:cNvPr id="4" name="Picture Placeholder 3" descr="Figure 7-29. HTTP with (a) multiple connections and sequential requests. (b) A persistent connection and sequential requests. (c) A persistent connection and pipelined requests.&#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86933" y="1446835"/>
            <a:ext cx="6570133" cy="3604136"/>
          </a:xfrm>
        </p:spPr>
      </p:pic>
    </p:spTree>
    <p:extLst>
      <p:ext uri="{BB962C8B-B14F-4D97-AF65-F5344CB8AC3E}">
        <p14:creationId xmlns:p14="http://schemas.microsoft.com/office/powerpoint/2010/main" val="1278785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and HTTPS (7 of 7)</a:t>
            </a:r>
          </a:p>
        </p:txBody>
      </p:sp>
      <p:sp>
        <p:nvSpPr>
          <p:cNvPr id="3" name="Text Placeholder 2"/>
          <p:cNvSpPr>
            <a:spLocks noGrp="1"/>
          </p:cNvSpPr>
          <p:nvPr>
            <p:ph type="body" idx="1"/>
          </p:nvPr>
        </p:nvSpPr>
        <p:spPr/>
        <p:txBody>
          <a:bodyPr/>
          <a:lstStyle/>
          <a:p>
            <a:pPr algn="ctr"/>
            <a:r>
              <a:rPr lang="en-US" dirty="0"/>
              <a:t>(a) Getting a Web page in HTTP/1.1. (b) Getting the same page in HTTP/2.</a:t>
            </a:r>
          </a:p>
        </p:txBody>
      </p:sp>
      <p:pic>
        <p:nvPicPr>
          <p:cNvPr id="4" name="Picture Placeholder 3" descr="Figure 7-30. (a) Getting a Web page in HTTP/1.1. (b) Getting the same page in HTTP/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895600" y="1295399"/>
            <a:ext cx="3352800" cy="4212145"/>
          </a:xfrm>
        </p:spPr>
      </p:pic>
    </p:spTree>
    <p:extLst>
      <p:ext uri="{BB962C8B-B14F-4D97-AF65-F5344CB8AC3E}">
        <p14:creationId xmlns:p14="http://schemas.microsoft.com/office/powerpoint/2010/main" val="3258202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Privacy</a:t>
            </a:r>
          </a:p>
        </p:txBody>
      </p:sp>
      <p:sp>
        <p:nvSpPr>
          <p:cNvPr id="3" name="Text Placeholder 2"/>
          <p:cNvSpPr>
            <a:spLocks noGrp="1"/>
          </p:cNvSpPr>
          <p:nvPr>
            <p:ph type="body" idx="1"/>
          </p:nvPr>
        </p:nvSpPr>
        <p:spPr/>
        <p:txBody>
          <a:bodyPr/>
          <a:lstStyle/>
          <a:p>
            <a:r>
              <a:rPr lang="en-US" dirty="0"/>
              <a:t>Cookies</a:t>
            </a:r>
          </a:p>
          <a:p>
            <a:r>
              <a:rPr lang="en-US" dirty="0"/>
              <a:t>Third-party trackers</a:t>
            </a:r>
          </a:p>
          <a:p>
            <a:r>
              <a:rPr lang="en-US" dirty="0"/>
              <a:t>Device and browser fingerprinting</a:t>
            </a:r>
          </a:p>
          <a:p>
            <a:r>
              <a:rPr lang="en-US" dirty="0"/>
              <a:t>Cookie syncing</a:t>
            </a:r>
          </a:p>
        </p:txBody>
      </p:sp>
    </p:spTree>
    <p:extLst>
      <p:ext uri="{BB962C8B-B14F-4D97-AF65-F5344CB8AC3E}">
        <p14:creationId xmlns:p14="http://schemas.microsoft.com/office/powerpoint/2010/main" val="3025491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Audio and Video</a:t>
            </a:r>
          </a:p>
        </p:txBody>
      </p:sp>
      <p:sp>
        <p:nvSpPr>
          <p:cNvPr id="3" name="Text Placeholder 2"/>
          <p:cNvSpPr>
            <a:spLocks noGrp="1"/>
          </p:cNvSpPr>
          <p:nvPr>
            <p:ph type="body" idx="1"/>
          </p:nvPr>
        </p:nvSpPr>
        <p:spPr/>
        <p:txBody>
          <a:bodyPr/>
          <a:lstStyle/>
          <a:p>
            <a:r>
              <a:rPr lang="en-US" dirty="0"/>
              <a:t>Digital audio</a:t>
            </a:r>
          </a:p>
          <a:p>
            <a:r>
              <a:rPr lang="en-US" dirty="0"/>
              <a:t>Digital video</a:t>
            </a:r>
          </a:p>
          <a:p>
            <a:r>
              <a:rPr lang="en-US" dirty="0"/>
              <a:t>Streaming stored media</a:t>
            </a:r>
          </a:p>
          <a:p>
            <a:r>
              <a:rPr lang="en-US" dirty="0"/>
              <a:t>Real-time streaming</a:t>
            </a:r>
          </a:p>
        </p:txBody>
      </p:sp>
    </p:spTree>
    <p:extLst>
      <p:ext uri="{BB962C8B-B14F-4D97-AF65-F5344CB8AC3E}">
        <p14:creationId xmlns:p14="http://schemas.microsoft.com/office/powerpoint/2010/main" val="1885301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Audio</a:t>
            </a:r>
          </a:p>
        </p:txBody>
      </p:sp>
      <p:sp>
        <p:nvSpPr>
          <p:cNvPr id="3" name="Text Placeholder 2"/>
          <p:cNvSpPr>
            <a:spLocks noGrp="1"/>
          </p:cNvSpPr>
          <p:nvPr>
            <p:ph type="body" idx="1"/>
          </p:nvPr>
        </p:nvSpPr>
        <p:spPr>
          <a:xfrm>
            <a:off x="457200" y="5469467"/>
            <a:ext cx="8229600" cy="599871"/>
          </a:xfrm>
        </p:spPr>
        <p:txBody>
          <a:bodyPr/>
          <a:lstStyle/>
          <a:p>
            <a:pPr algn="ctr"/>
            <a:r>
              <a:rPr lang="en-US" dirty="0"/>
              <a:t>(a) A sine wave. (b) Sampling the sine wave. (c) Quantizing the samples to 4 bits.</a:t>
            </a:r>
          </a:p>
        </p:txBody>
      </p:sp>
      <p:pic>
        <p:nvPicPr>
          <p:cNvPr id="4" name="Picture Placeholder 3" descr="Figure 7-31. (a) A sine wave. (b) Sampling the sine wave. (c) Quantizing the samples to 4 bi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71791" y="1920165"/>
            <a:ext cx="7400417" cy="2506039"/>
          </a:xfrm>
        </p:spPr>
      </p:pic>
    </p:spTree>
    <p:extLst>
      <p:ext uri="{BB962C8B-B14F-4D97-AF65-F5344CB8AC3E}">
        <p14:creationId xmlns:p14="http://schemas.microsoft.com/office/powerpoint/2010/main" val="794980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(1 of 2)</a:t>
            </a:r>
          </a:p>
        </p:txBody>
      </p:sp>
      <p:sp>
        <p:nvSpPr>
          <p:cNvPr id="3" name="Text Placeholder 2"/>
          <p:cNvSpPr>
            <a:spLocks noGrp="1"/>
          </p:cNvSpPr>
          <p:nvPr>
            <p:ph type="body" idx="1"/>
          </p:nvPr>
        </p:nvSpPr>
        <p:spPr/>
        <p:txBody>
          <a:bodyPr/>
          <a:lstStyle/>
          <a:p>
            <a:r>
              <a:rPr lang="en-US" dirty="0"/>
              <a:t>MPEG frames</a:t>
            </a:r>
          </a:p>
          <a:p>
            <a:pPr lvl="1"/>
            <a:r>
              <a:rPr lang="en-US" dirty="0"/>
              <a:t>I (Intracoded) frames that are self-contained compressed still images</a:t>
            </a:r>
          </a:p>
          <a:p>
            <a:pPr lvl="1"/>
            <a:r>
              <a:rPr lang="en-US" dirty="0"/>
              <a:t>P (Predictive) frames that are difference with the </a:t>
            </a:r>
            <a:r>
              <a:rPr lang="en-US" i="1" dirty="0"/>
              <a:t>previous</a:t>
            </a:r>
            <a:r>
              <a:rPr lang="en-US" dirty="0"/>
              <a:t> frame</a:t>
            </a:r>
          </a:p>
          <a:p>
            <a:pPr lvl="1"/>
            <a:r>
              <a:rPr lang="en-US" dirty="0"/>
              <a:t>B (Bidirectional) frames that code differences with the </a:t>
            </a:r>
            <a:r>
              <a:rPr lang="en-US" i="1" dirty="0"/>
              <a:t>next</a:t>
            </a:r>
            <a:r>
              <a:rPr lang="en-US" dirty="0"/>
              <a:t> I-frame</a:t>
            </a:r>
          </a:p>
        </p:txBody>
      </p:sp>
    </p:spTree>
    <p:extLst>
      <p:ext uri="{BB962C8B-B14F-4D97-AF65-F5344CB8AC3E}">
        <p14:creationId xmlns:p14="http://schemas.microsoft.com/office/powerpoint/2010/main" val="1062564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Video (2 of 2)</a:t>
            </a:r>
          </a:p>
        </p:txBody>
      </p:sp>
      <p:sp>
        <p:nvSpPr>
          <p:cNvPr id="3" name="Text Placeholder 2"/>
          <p:cNvSpPr>
            <a:spLocks noGrp="1"/>
          </p:cNvSpPr>
          <p:nvPr>
            <p:ph type="body" idx="1"/>
          </p:nvPr>
        </p:nvSpPr>
        <p:spPr/>
        <p:txBody>
          <a:bodyPr/>
          <a:lstStyle/>
          <a:p>
            <a:pPr algn="ctr"/>
            <a:r>
              <a:rPr lang="en-US" dirty="0"/>
              <a:t>Three consecutive frames</a:t>
            </a:r>
          </a:p>
        </p:txBody>
      </p:sp>
      <p:pic>
        <p:nvPicPr>
          <p:cNvPr id="4" name="Picture Placeholder 3" descr="Figure 7-32. Three consecutive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26145" y="2336187"/>
            <a:ext cx="8091709" cy="1710880"/>
          </a:xfrm>
        </p:spPr>
      </p:pic>
    </p:spTree>
    <p:extLst>
      <p:ext uri="{BB962C8B-B14F-4D97-AF65-F5344CB8AC3E}">
        <p14:creationId xmlns:p14="http://schemas.microsoft.com/office/powerpoint/2010/main" val="4293584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(1 of 4)</a:t>
            </a:r>
          </a:p>
        </p:txBody>
      </p:sp>
      <p:sp>
        <p:nvSpPr>
          <p:cNvPr id="3" name="Text Placeholder 2"/>
          <p:cNvSpPr>
            <a:spLocks noGrp="1"/>
          </p:cNvSpPr>
          <p:nvPr>
            <p:ph type="body" idx="1"/>
          </p:nvPr>
        </p:nvSpPr>
        <p:spPr/>
        <p:txBody>
          <a:bodyPr/>
          <a:lstStyle/>
          <a:p>
            <a:pPr algn="ctr"/>
            <a:r>
              <a:rPr lang="en-US" dirty="0"/>
              <a:t>Playing media over the Web via simple downloads</a:t>
            </a:r>
          </a:p>
        </p:txBody>
      </p:sp>
      <p:pic>
        <p:nvPicPr>
          <p:cNvPr id="4" name="Picture Placeholder 3" descr="Figure 7-33. Playing media over the Web via simple download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86794" y="2224087"/>
            <a:ext cx="7970411" cy="2178579"/>
          </a:xfrm>
        </p:spPr>
      </p:pic>
    </p:spTree>
    <p:extLst>
      <p:ext uri="{BB962C8B-B14F-4D97-AF65-F5344CB8AC3E}">
        <p14:creationId xmlns:p14="http://schemas.microsoft.com/office/powerpoint/2010/main" val="233155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DNS Name Space and Hierarchy</a:t>
            </a:r>
            <a:br>
              <a:rPr lang="en-US" dirty="0"/>
            </a:br>
            <a:r>
              <a:rPr lang="en-US" dirty="0"/>
              <a:t>(1 of 3)</a:t>
            </a:r>
          </a:p>
        </p:txBody>
      </p:sp>
      <p:sp>
        <p:nvSpPr>
          <p:cNvPr id="3" name="Text Placeholder 2"/>
          <p:cNvSpPr>
            <a:spLocks noGrp="1"/>
          </p:cNvSpPr>
          <p:nvPr>
            <p:ph type="body" idx="1"/>
          </p:nvPr>
        </p:nvSpPr>
        <p:spPr/>
        <p:txBody>
          <a:bodyPr/>
          <a:lstStyle/>
          <a:p>
            <a:pPr algn="ctr"/>
            <a:r>
              <a:rPr lang="en-US" dirty="0"/>
              <a:t>A portion of the Internet domain name space</a:t>
            </a:r>
          </a:p>
        </p:txBody>
      </p:sp>
      <p:pic>
        <p:nvPicPr>
          <p:cNvPr id="5" name="Picture Placeholder 4" descr="Figure 7-1. A portion of the Internet domain name spa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4418" y="1803179"/>
            <a:ext cx="7035164" cy="2740011"/>
          </a:xfrm>
        </p:spPr>
      </p:pic>
    </p:spTree>
    <p:extLst>
      <p:ext uri="{BB962C8B-B14F-4D97-AF65-F5344CB8AC3E}">
        <p14:creationId xmlns:p14="http://schemas.microsoft.com/office/powerpoint/2010/main" val="3265390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(2 of 4)</a:t>
            </a:r>
          </a:p>
        </p:txBody>
      </p:sp>
      <p:sp>
        <p:nvSpPr>
          <p:cNvPr id="3" name="Text Placeholder 2"/>
          <p:cNvSpPr>
            <a:spLocks noGrp="1"/>
          </p:cNvSpPr>
          <p:nvPr>
            <p:ph type="body" idx="1"/>
          </p:nvPr>
        </p:nvSpPr>
        <p:spPr/>
        <p:txBody>
          <a:bodyPr/>
          <a:lstStyle/>
          <a:p>
            <a:r>
              <a:rPr lang="en-US" dirty="0"/>
              <a:t>A media player has five major jobs to do:</a:t>
            </a:r>
          </a:p>
          <a:p>
            <a:pPr lvl="1"/>
            <a:r>
              <a:rPr lang="en-US" dirty="0"/>
              <a:t>Manage the user interface</a:t>
            </a:r>
          </a:p>
          <a:p>
            <a:pPr lvl="1"/>
            <a:r>
              <a:rPr lang="en-US" dirty="0"/>
              <a:t>Handle transmission errors</a:t>
            </a:r>
          </a:p>
          <a:p>
            <a:pPr lvl="1"/>
            <a:r>
              <a:rPr lang="en-US" dirty="0"/>
              <a:t>Decompress the content</a:t>
            </a:r>
          </a:p>
          <a:p>
            <a:pPr lvl="1"/>
            <a:r>
              <a:rPr lang="en-US" dirty="0"/>
              <a:t>Eliminate jitter</a:t>
            </a:r>
          </a:p>
          <a:p>
            <a:pPr lvl="1"/>
            <a:r>
              <a:rPr lang="en-US" dirty="0"/>
              <a:t>Decrypt the file</a:t>
            </a:r>
          </a:p>
        </p:txBody>
      </p:sp>
    </p:spTree>
    <p:extLst>
      <p:ext uri="{BB962C8B-B14F-4D97-AF65-F5344CB8AC3E}">
        <p14:creationId xmlns:p14="http://schemas.microsoft.com/office/powerpoint/2010/main" val="1827727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(3 of 4)</a:t>
            </a:r>
          </a:p>
        </p:txBody>
      </p:sp>
      <p:sp>
        <p:nvSpPr>
          <p:cNvPr id="3" name="Text Placeholder 2"/>
          <p:cNvSpPr>
            <a:spLocks noGrp="1"/>
          </p:cNvSpPr>
          <p:nvPr>
            <p:ph type="body" idx="1"/>
          </p:nvPr>
        </p:nvSpPr>
        <p:spPr>
          <a:xfrm>
            <a:off x="457200" y="5405819"/>
            <a:ext cx="8229600" cy="663519"/>
          </a:xfrm>
        </p:spPr>
        <p:txBody>
          <a:bodyPr/>
          <a:lstStyle/>
          <a:p>
            <a:r>
              <a:rPr lang="en-US" dirty="0"/>
              <a:t>The media player buffers input from the media server and plays from the buffer rather than directly from the network.</a:t>
            </a:r>
          </a:p>
        </p:txBody>
      </p:sp>
      <p:pic>
        <p:nvPicPr>
          <p:cNvPr id="4" name="Picture Placeholder 3" descr="Figure 7-34. The media player buffers input from the media server and plays from the buffer rather than directly from the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5933" y="1811022"/>
            <a:ext cx="7332133" cy="3079174"/>
          </a:xfrm>
        </p:spPr>
      </p:pic>
    </p:spTree>
    <p:extLst>
      <p:ext uri="{BB962C8B-B14F-4D97-AF65-F5344CB8AC3E}">
        <p14:creationId xmlns:p14="http://schemas.microsoft.com/office/powerpoint/2010/main" val="2252843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Media (4 of 4)</a:t>
            </a:r>
          </a:p>
        </p:txBody>
      </p:sp>
      <p:sp>
        <p:nvSpPr>
          <p:cNvPr id="3" name="Text Placeholder 2"/>
          <p:cNvSpPr>
            <a:spLocks noGrp="1"/>
          </p:cNvSpPr>
          <p:nvPr>
            <p:ph type="body" idx="1"/>
          </p:nvPr>
        </p:nvSpPr>
        <p:spPr>
          <a:xfrm>
            <a:off x="457200" y="5633908"/>
            <a:ext cx="8229600" cy="435430"/>
          </a:xfrm>
        </p:spPr>
        <p:txBody>
          <a:bodyPr/>
          <a:lstStyle/>
          <a:p>
            <a:pPr algn="ctr"/>
            <a:r>
              <a:rPr lang="en-US" dirty="0"/>
              <a:t>DASH being used to change format while watching a movie</a:t>
            </a:r>
          </a:p>
        </p:txBody>
      </p:sp>
      <p:pic>
        <p:nvPicPr>
          <p:cNvPr id="4" name="Picture Placeholder 3" descr="Figure 7-35. DASH being used to change format while watching a movi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018610" y="1369153"/>
            <a:ext cx="3106779" cy="4191001"/>
          </a:xfrm>
        </p:spPr>
      </p:pic>
    </p:spTree>
    <p:extLst>
      <p:ext uri="{BB962C8B-B14F-4D97-AF65-F5344CB8AC3E}">
        <p14:creationId xmlns:p14="http://schemas.microsoft.com/office/powerpoint/2010/main" val="2948999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(1 of 7)</a:t>
            </a:r>
          </a:p>
        </p:txBody>
      </p:sp>
      <p:sp>
        <p:nvSpPr>
          <p:cNvPr id="3" name="Text Placeholder 2"/>
          <p:cNvSpPr>
            <a:spLocks noGrp="1"/>
          </p:cNvSpPr>
          <p:nvPr>
            <p:ph type="body" idx="1"/>
          </p:nvPr>
        </p:nvSpPr>
        <p:spPr/>
        <p:txBody>
          <a:bodyPr/>
          <a:lstStyle/>
          <a:p>
            <a:r>
              <a:rPr lang="en-US" dirty="0"/>
              <a:t>Voice over IP</a:t>
            </a:r>
          </a:p>
          <a:p>
            <a:r>
              <a:rPr lang="en-US" dirty="0"/>
              <a:t>H.323</a:t>
            </a:r>
          </a:p>
          <a:p>
            <a:r>
              <a:rPr lang="en-US" dirty="0"/>
              <a:t>SIP—the Session Initiation Protocol</a:t>
            </a:r>
          </a:p>
          <a:p>
            <a:r>
              <a:rPr lang="en-US" dirty="0"/>
              <a:t>Comparison of H.323 and SIP</a:t>
            </a:r>
          </a:p>
        </p:txBody>
      </p:sp>
    </p:spTree>
    <p:extLst>
      <p:ext uri="{BB962C8B-B14F-4D97-AF65-F5344CB8AC3E}">
        <p14:creationId xmlns:p14="http://schemas.microsoft.com/office/powerpoint/2010/main" val="4003951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(2 of 7)</a:t>
            </a:r>
          </a:p>
        </p:txBody>
      </p:sp>
      <p:sp>
        <p:nvSpPr>
          <p:cNvPr id="3" name="Text Placeholder 2"/>
          <p:cNvSpPr>
            <a:spLocks noGrp="1"/>
          </p:cNvSpPr>
          <p:nvPr>
            <p:ph type="body" idx="1"/>
          </p:nvPr>
        </p:nvSpPr>
        <p:spPr/>
        <p:txBody>
          <a:bodyPr/>
          <a:lstStyle/>
          <a:p>
            <a:pPr algn="ctr"/>
            <a:r>
              <a:rPr lang="en-US" dirty="0"/>
              <a:t>The H.323 architectural model for Internet telephony</a:t>
            </a:r>
          </a:p>
        </p:txBody>
      </p:sp>
      <p:pic>
        <p:nvPicPr>
          <p:cNvPr id="4" name="Picture Placeholder 3" descr="Figure 7-36. The H.323 architectural model for Internet telephony."/>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95301" y="1902355"/>
            <a:ext cx="7353397" cy="2229644"/>
          </a:xfrm>
        </p:spPr>
      </p:pic>
    </p:spTree>
    <p:extLst>
      <p:ext uri="{BB962C8B-B14F-4D97-AF65-F5344CB8AC3E}">
        <p14:creationId xmlns:p14="http://schemas.microsoft.com/office/powerpoint/2010/main" val="2316842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(3 of 7)</a:t>
            </a:r>
          </a:p>
        </p:txBody>
      </p:sp>
      <p:sp>
        <p:nvSpPr>
          <p:cNvPr id="3" name="Text Placeholder 2"/>
          <p:cNvSpPr>
            <a:spLocks noGrp="1"/>
          </p:cNvSpPr>
          <p:nvPr>
            <p:ph type="body" idx="1"/>
          </p:nvPr>
        </p:nvSpPr>
        <p:spPr>
          <a:xfrm>
            <a:off x="457200" y="5456320"/>
            <a:ext cx="8229600" cy="613018"/>
          </a:xfrm>
        </p:spPr>
        <p:txBody>
          <a:bodyPr/>
          <a:lstStyle/>
          <a:p>
            <a:pPr algn="ctr"/>
            <a:r>
              <a:rPr lang="en-US" dirty="0"/>
              <a:t>The H.323 protocol stack</a:t>
            </a:r>
          </a:p>
        </p:txBody>
      </p:sp>
      <p:pic>
        <p:nvPicPr>
          <p:cNvPr id="4" name="Picture Placeholder 3" descr="Figure 7-37. The H.323 protocol stack.&#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0666" y="1533053"/>
            <a:ext cx="6942667" cy="3685613"/>
          </a:xfrm>
        </p:spPr>
      </p:pic>
    </p:spTree>
    <p:extLst>
      <p:ext uri="{BB962C8B-B14F-4D97-AF65-F5344CB8AC3E}">
        <p14:creationId xmlns:p14="http://schemas.microsoft.com/office/powerpoint/2010/main" val="3745225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(4 of 7)</a:t>
            </a:r>
          </a:p>
        </p:txBody>
      </p:sp>
      <p:sp>
        <p:nvSpPr>
          <p:cNvPr id="3" name="Text Placeholder 2"/>
          <p:cNvSpPr>
            <a:spLocks noGrp="1"/>
          </p:cNvSpPr>
          <p:nvPr>
            <p:ph type="body" idx="1"/>
          </p:nvPr>
        </p:nvSpPr>
        <p:spPr/>
        <p:txBody>
          <a:bodyPr/>
          <a:lstStyle/>
          <a:p>
            <a:pPr algn="ctr"/>
            <a:r>
              <a:rPr lang="en-US" dirty="0"/>
              <a:t>Logical channels between the caller and callee during a call</a:t>
            </a:r>
          </a:p>
        </p:txBody>
      </p:sp>
      <p:pic>
        <p:nvPicPr>
          <p:cNvPr id="4" name="Picture Placeholder 3" descr="Figure 7-38. Logical channels between the caller and callee during a cal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81073" y="1610409"/>
            <a:ext cx="7781853" cy="3125551"/>
          </a:xfrm>
        </p:spPr>
      </p:pic>
    </p:spTree>
    <p:extLst>
      <p:ext uri="{BB962C8B-B14F-4D97-AF65-F5344CB8AC3E}">
        <p14:creationId xmlns:p14="http://schemas.microsoft.com/office/powerpoint/2010/main" val="1894637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(5 of 7)</a:t>
            </a:r>
          </a:p>
        </p:txBody>
      </p:sp>
      <p:sp>
        <p:nvSpPr>
          <p:cNvPr id="3" name="Text Placeholder 2"/>
          <p:cNvSpPr>
            <a:spLocks noGrp="1"/>
          </p:cNvSpPr>
          <p:nvPr>
            <p:ph type="body" idx="1"/>
          </p:nvPr>
        </p:nvSpPr>
        <p:spPr>
          <a:xfrm>
            <a:off x="457200" y="5486400"/>
            <a:ext cx="8229600" cy="582938"/>
          </a:xfrm>
        </p:spPr>
        <p:txBody>
          <a:bodyPr/>
          <a:lstStyle/>
          <a:p>
            <a:pPr algn="ctr"/>
            <a:r>
              <a:rPr lang="en-US" dirty="0"/>
              <a:t>SIP methods</a:t>
            </a:r>
          </a:p>
        </p:txBody>
      </p:sp>
      <p:pic>
        <p:nvPicPr>
          <p:cNvPr id="8" name="Picture 7">
            <a:extLst>
              <a:ext uri="{FF2B5EF4-FFF2-40B4-BE49-F238E27FC236}">
                <a16:creationId xmlns:a16="http://schemas.microsoft.com/office/drawing/2014/main" id="{FCFABC60-6DC0-9E44-BADE-5E2CCAA79DC1}"/>
              </a:ext>
            </a:extLst>
          </p:cNvPr>
          <p:cNvPicPr>
            <a:picLocks noChangeAspect="1"/>
          </p:cNvPicPr>
          <p:nvPr/>
        </p:nvPicPr>
        <p:blipFill>
          <a:blip r:embed="rId2"/>
          <a:stretch>
            <a:fillRect/>
          </a:stretch>
        </p:blipFill>
        <p:spPr>
          <a:xfrm>
            <a:off x="526774" y="2097321"/>
            <a:ext cx="8090452" cy="2663358"/>
          </a:xfrm>
          <a:prstGeom prst="rect">
            <a:avLst/>
          </a:prstGeom>
        </p:spPr>
      </p:pic>
    </p:spTree>
    <p:extLst>
      <p:ext uri="{BB962C8B-B14F-4D97-AF65-F5344CB8AC3E}">
        <p14:creationId xmlns:p14="http://schemas.microsoft.com/office/powerpoint/2010/main" val="51332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(6 of 7)</a:t>
            </a:r>
          </a:p>
        </p:txBody>
      </p:sp>
      <p:sp>
        <p:nvSpPr>
          <p:cNvPr id="3" name="Text Placeholder 2"/>
          <p:cNvSpPr>
            <a:spLocks noGrp="1"/>
          </p:cNvSpPr>
          <p:nvPr>
            <p:ph type="body" idx="1"/>
          </p:nvPr>
        </p:nvSpPr>
        <p:spPr/>
        <p:txBody>
          <a:bodyPr/>
          <a:lstStyle/>
          <a:p>
            <a:pPr algn="ctr"/>
            <a:r>
              <a:rPr lang="en-US" dirty="0"/>
              <a:t>Use of a proxy server and redirection with SIP</a:t>
            </a:r>
          </a:p>
        </p:txBody>
      </p:sp>
      <p:pic>
        <p:nvPicPr>
          <p:cNvPr id="4" name="Picture Placeholder 3" descr="Figure 7-40. Use of a proxy server and redirection with SI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92200" y="1479563"/>
            <a:ext cx="6959600" cy="3689941"/>
          </a:xfrm>
        </p:spPr>
      </p:pic>
    </p:spTree>
    <p:extLst>
      <p:ext uri="{BB962C8B-B14F-4D97-AF65-F5344CB8AC3E}">
        <p14:creationId xmlns:p14="http://schemas.microsoft.com/office/powerpoint/2010/main" val="1233291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Streaming (7 of 7)</a:t>
            </a:r>
          </a:p>
        </p:txBody>
      </p:sp>
      <p:sp>
        <p:nvSpPr>
          <p:cNvPr id="3" name="Text Placeholder 2"/>
          <p:cNvSpPr>
            <a:spLocks noGrp="1"/>
          </p:cNvSpPr>
          <p:nvPr>
            <p:ph type="body" idx="1"/>
          </p:nvPr>
        </p:nvSpPr>
        <p:spPr>
          <a:xfrm>
            <a:off x="457200" y="5589654"/>
            <a:ext cx="8229600" cy="479684"/>
          </a:xfrm>
        </p:spPr>
        <p:txBody>
          <a:bodyPr/>
          <a:lstStyle/>
          <a:p>
            <a:pPr algn="ctr"/>
            <a:r>
              <a:rPr lang="en-US" dirty="0"/>
              <a:t>Comparison of H.323 and SIP</a:t>
            </a:r>
          </a:p>
        </p:txBody>
      </p:sp>
      <p:pic>
        <p:nvPicPr>
          <p:cNvPr id="7" name="Picture 6">
            <a:extLst>
              <a:ext uri="{FF2B5EF4-FFF2-40B4-BE49-F238E27FC236}">
                <a16:creationId xmlns:a16="http://schemas.microsoft.com/office/drawing/2014/main" id="{F14D6D66-AA5A-564D-9BD4-859A479CA525}"/>
              </a:ext>
            </a:extLst>
          </p:cNvPr>
          <p:cNvPicPr>
            <a:picLocks noChangeAspect="1"/>
          </p:cNvPicPr>
          <p:nvPr/>
        </p:nvPicPr>
        <p:blipFill>
          <a:blip r:embed="rId2"/>
          <a:stretch>
            <a:fillRect/>
          </a:stretch>
        </p:blipFill>
        <p:spPr>
          <a:xfrm>
            <a:off x="1725975" y="1398712"/>
            <a:ext cx="5214972" cy="4190942"/>
          </a:xfrm>
          <a:prstGeom prst="rect">
            <a:avLst/>
          </a:prstGeom>
        </p:spPr>
      </p:pic>
    </p:spTree>
    <p:extLst>
      <p:ext uri="{BB962C8B-B14F-4D97-AF65-F5344CB8AC3E}">
        <p14:creationId xmlns:p14="http://schemas.microsoft.com/office/powerpoint/2010/main" val="383958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DNS Name Space and Hierarchy</a:t>
            </a:r>
            <a:br>
              <a:rPr lang="en-US" dirty="0"/>
            </a:br>
            <a:r>
              <a:rPr lang="en-US" dirty="0"/>
              <a:t>(2 of 3)</a:t>
            </a:r>
          </a:p>
        </p:txBody>
      </p:sp>
      <p:sp>
        <p:nvSpPr>
          <p:cNvPr id="3" name="Text Placeholder 2"/>
          <p:cNvSpPr>
            <a:spLocks noGrp="1"/>
          </p:cNvSpPr>
          <p:nvPr>
            <p:ph type="body" idx="1"/>
          </p:nvPr>
        </p:nvSpPr>
        <p:spPr>
          <a:xfrm>
            <a:off x="457200" y="5362145"/>
            <a:ext cx="8229600" cy="707193"/>
          </a:xfrm>
        </p:spPr>
        <p:txBody>
          <a:bodyPr/>
          <a:lstStyle/>
          <a:p>
            <a:pPr algn="ctr"/>
            <a:r>
              <a:rPr lang="en-US" dirty="0"/>
              <a:t>The original generic TLDs, as of 2010. As of 2020, there are more than 1,200 </a:t>
            </a:r>
            <a:r>
              <a:rPr lang="en-US" dirty="0" err="1"/>
              <a:t>gTLDs</a:t>
            </a:r>
            <a:r>
              <a:rPr lang="en-US" dirty="0"/>
              <a:t>.</a:t>
            </a:r>
          </a:p>
        </p:txBody>
      </p:sp>
      <p:pic>
        <p:nvPicPr>
          <p:cNvPr id="7" name="Picture 6">
            <a:extLst>
              <a:ext uri="{FF2B5EF4-FFF2-40B4-BE49-F238E27FC236}">
                <a16:creationId xmlns:a16="http://schemas.microsoft.com/office/drawing/2014/main" id="{966B3119-8F53-224C-901C-1CA66C30FD4E}"/>
              </a:ext>
            </a:extLst>
          </p:cNvPr>
          <p:cNvPicPr>
            <a:picLocks noChangeAspect="1"/>
          </p:cNvPicPr>
          <p:nvPr/>
        </p:nvPicPr>
        <p:blipFill>
          <a:blip r:embed="rId2"/>
          <a:stretch>
            <a:fillRect/>
          </a:stretch>
        </p:blipFill>
        <p:spPr>
          <a:xfrm>
            <a:off x="2226366" y="788662"/>
            <a:ext cx="4532242" cy="4773384"/>
          </a:xfrm>
          <a:prstGeom prst="rect">
            <a:avLst/>
          </a:prstGeom>
        </p:spPr>
      </p:pic>
    </p:spTree>
    <p:extLst>
      <p:ext uri="{BB962C8B-B14F-4D97-AF65-F5344CB8AC3E}">
        <p14:creationId xmlns:p14="http://schemas.microsoft.com/office/powerpoint/2010/main" val="18691633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a:t>
            </a:r>
          </a:p>
        </p:txBody>
      </p:sp>
      <p:sp>
        <p:nvSpPr>
          <p:cNvPr id="3" name="Text Placeholder 2"/>
          <p:cNvSpPr>
            <a:spLocks noGrp="1"/>
          </p:cNvSpPr>
          <p:nvPr>
            <p:ph type="body" idx="1"/>
          </p:nvPr>
        </p:nvSpPr>
        <p:spPr/>
        <p:txBody>
          <a:bodyPr/>
          <a:lstStyle/>
          <a:p>
            <a:r>
              <a:rPr lang="en-US" dirty="0"/>
              <a:t>Content and Internet traffic</a:t>
            </a:r>
          </a:p>
          <a:p>
            <a:r>
              <a:rPr lang="en-US" dirty="0"/>
              <a:t>Server farms and Web proxies</a:t>
            </a:r>
          </a:p>
          <a:p>
            <a:r>
              <a:rPr lang="en-US" dirty="0"/>
              <a:t>Content delivery networks</a:t>
            </a:r>
          </a:p>
          <a:p>
            <a:r>
              <a:rPr lang="en-US" dirty="0"/>
              <a:t>Peer-to-peer networks</a:t>
            </a:r>
          </a:p>
          <a:p>
            <a:r>
              <a:rPr lang="en-US" dirty="0"/>
              <a:t>Evolution of the Internet</a:t>
            </a:r>
          </a:p>
        </p:txBody>
      </p:sp>
    </p:spTree>
    <p:extLst>
      <p:ext uri="{BB962C8B-B14F-4D97-AF65-F5344CB8AC3E}">
        <p14:creationId xmlns:p14="http://schemas.microsoft.com/office/powerpoint/2010/main" val="3876406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Content and Internet Traffic</a:t>
            </a:r>
          </a:p>
        </p:txBody>
      </p:sp>
      <p:sp>
        <p:nvSpPr>
          <p:cNvPr id="3" name="Text Placeholder 2"/>
          <p:cNvSpPr>
            <a:spLocks noGrp="1"/>
          </p:cNvSpPr>
          <p:nvPr>
            <p:ph type="body" idx="1"/>
          </p:nvPr>
        </p:nvSpPr>
        <p:spPr>
          <a:xfrm>
            <a:off x="457200" y="5512076"/>
            <a:ext cx="8229600" cy="557262"/>
          </a:xfrm>
        </p:spPr>
        <p:txBody>
          <a:bodyPr/>
          <a:lstStyle/>
          <a:p>
            <a:pPr algn="ctr"/>
            <a:r>
              <a:rPr lang="en-US" dirty="0" err="1"/>
              <a:t>Zipf</a:t>
            </a:r>
            <a:r>
              <a:rPr lang="en-US" dirty="0"/>
              <a:t> distribution (a) On a linear scale. (b) On a log-log scale</a:t>
            </a:r>
          </a:p>
        </p:txBody>
      </p:sp>
      <p:pic>
        <p:nvPicPr>
          <p:cNvPr id="2" name="Picture Placeholder 1" descr="Figure 7-42. Zipf distribution (a) On a linear scale. (b) On a log-log scale.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99890" y="1756504"/>
            <a:ext cx="7944219" cy="3294467"/>
          </a:xfrm>
        </p:spPr>
      </p:pic>
    </p:spTree>
    <p:extLst>
      <p:ext uri="{BB962C8B-B14F-4D97-AF65-F5344CB8AC3E}">
        <p14:creationId xmlns:p14="http://schemas.microsoft.com/office/powerpoint/2010/main" val="3918984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 and Web Proxies (1 of 2)</a:t>
            </a:r>
          </a:p>
        </p:txBody>
      </p:sp>
      <p:sp>
        <p:nvSpPr>
          <p:cNvPr id="3" name="Text Placeholder 2"/>
          <p:cNvSpPr>
            <a:spLocks noGrp="1"/>
          </p:cNvSpPr>
          <p:nvPr>
            <p:ph type="body" idx="1"/>
          </p:nvPr>
        </p:nvSpPr>
        <p:spPr/>
        <p:txBody>
          <a:bodyPr/>
          <a:lstStyle/>
          <a:p>
            <a:pPr algn="ctr"/>
            <a:r>
              <a:rPr lang="en-US" dirty="0"/>
              <a:t>A server farm</a:t>
            </a:r>
          </a:p>
        </p:txBody>
      </p:sp>
      <p:pic>
        <p:nvPicPr>
          <p:cNvPr id="4" name="Picture Placeholder 3" descr="Figure 7-43. A server far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47042" y="1963054"/>
            <a:ext cx="7849916" cy="2707420"/>
          </a:xfrm>
        </p:spPr>
      </p:pic>
    </p:spTree>
    <p:extLst>
      <p:ext uri="{BB962C8B-B14F-4D97-AF65-F5344CB8AC3E}">
        <p14:creationId xmlns:p14="http://schemas.microsoft.com/office/powerpoint/2010/main" val="1379861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 and Web Proxies (2 of 2)</a:t>
            </a:r>
          </a:p>
        </p:txBody>
      </p:sp>
      <p:sp>
        <p:nvSpPr>
          <p:cNvPr id="3" name="Text Placeholder 2"/>
          <p:cNvSpPr>
            <a:spLocks noGrp="1"/>
          </p:cNvSpPr>
          <p:nvPr>
            <p:ph type="body" idx="1"/>
          </p:nvPr>
        </p:nvSpPr>
        <p:spPr/>
        <p:txBody>
          <a:bodyPr/>
          <a:lstStyle/>
          <a:p>
            <a:pPr algn="ctr"/>
            <a:r>
              <a:rPr lang="en-US" dirty="0"/>
              <a:t>A proxy cache between Web browsers and Web servers</a:t>
            </a:r>
          </a:p>
        </p:txBody>
      </p:sp>
      <p:pic>
        <p:nvPicPr>
          <p:cNvPr id="4" name="Picture Placeholder 3" descr="Figure 7-44. A proxy cache between Web browsers and Web serv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8481" y="1798053"/>
            <a:ext cx="7527038" cy="2750264"/>
          </a:xfrm>
        </p:spPr>
      </p:pic>
    </p:spTree>
    <p:extLst>
      <p:ext uri="{BB962C8B-B14F-4D97-AF65-F5344CB8AC3E}">
        <p14:creationId xmlns:p14="http://schemas.microsoft.com/office/powerpoint/2010/main" val="1037827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Networks (1 of 2)</a:t>
            </a:r>
          </a:p>
        </p:txBody>
      </p:sp>
      <p:sp>
        <p:nvSpPr>
          <p:cNvPr id="6" name="Text Placeholder 5"/>
          <p:cNvSpPr>
            <a:spLocks noGrp="1"/>
          </p:cNvSpPr>
          <p:nvPr>
            <p:ph type="body" idx="1"/>
          </p:nvPr>
        </p:nvSpPr>
        <p:spPr/>
        <p:txBody>
          <a:bodyPr/>
          <a:lstStyle/>
          <a:p>
            <a:pPr algn="ctr"/>
            <a:r>
              <a:rPr lang="en-US" dirty="0" err="1"/>
              <a:t>CDN</a:t>
            </a:r>
            <a:r>
              <a:rPr lang="en-US" dirty="0"/>
              <a:t> distribution tree</a:t>
            </a:r>
          </a:p>
        </p:txBody>
      </p:sp>
      <p:pic>
        <p:nvPicPr>
          <p:cNvPr id="3" name="Picture Placeholder 2" descr="Figure 7-45. CDN distribution tre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99867" y="1746890"/>
            <a:ext cx="7744265" cy="3304081"/>
          </a:xfrm>
        </p:spPr>
      </p:pic>
    </p:spTree>
    <p:extLst>
      <p:ext uri="{BB962C8B-B14F-4D97-AF65-F5344CB8AC3E}">
        <p14:creationId xmlns:p14="http://schemas.microsoft.com/office/powerpoint/2010/main" val="2469011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Networks (2 of 2)</a:t>
            </a:r>
          </a:p>
        </p:txBody>
      </p:sp>
      <p:sp>
        <p:nvSpPr>
          <p:cNvPr id="6" name="Text Placeholder 5"/>
          <p:cNvSpPr>
            <a:spLocks noGrp="1"/>
          </p:cNvSpPr>
          <p:nvPr>
            <p:ph type="body" idx="1"/>
          </p:nvPr>
        </p:nvSpPr>
        <p:spPr/>
        <p:txBody>
          <a:bodyPr/>
          <a:lstStyle/>
          <a:p>
            <a:pPr algn="ctr"/>
            <a:r>
              <a:rPr lang="en-US" dirty="0"/>
              <a:t>Directing clients to nearby CDN nodes using DNS.</a:t>
            </a:r>
          </a:p>
        </p:txBody>
      </p:sp>
      <p:pic>
        <p:nvPicPr>
          <p:cNvPr id="3" name="Picture Placeholder 2" descr="Figure 7-46. Directing clients to nearby CDN nodes using D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4675" y="1709836"/>
            <a:ext cx="7594650" cy="3145682"/>
          </a:xfrm>
        </p:spPr>
      </p:pic>
    </p:spTree>
    <p:extLst>
      <p:ext uri="{BB962C8B-B14F-4D97-AF65-F5344CB8AC3E}">
        <p14:creationId xmlns:p14="http://schemas.microsoft.com/office/powerpoint/2010/main" val="616118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Networks (1 of 3)</a:t>
            </a:r>
          </a:p>
        </p:txBody>
      </p:sp>
      <p:sp>
        <p:nvSpPr>
          <p:cNvPr id="3" name="Text Placeholder 2"/>
          <p:cNvSpPr>
            <a:spLocks noGrp="1"/>
          </p:cNvSpPr>
          <p:nvPr>
            <p:ph type="body" idx="1"/>
          </p:nvPr>
        </p:nvSpPr>
        <p:spPr/>
        <p:txBody>
          <a:bodyPr/>
          <a:lstStyle/>
          <a:p>
            <a:r>
              <a:rPr lang="en-US" dirty="0"/>
              <a:t>Overview</a:t>
            </a:r>
          </a:p>
          <a:p>
            <a:r>
              <a:rPr lang="en-US" dirty="0"/>
              <a:t>Early peer-to-peer networks: Napster</a:t>
            </a:r>
          </a:p>
          <a:p>
            <a:r>
              <a:rPr lang="en-US" dirty="0"/>
              <a:t>Decentralizing the directory: Gnutella</a:t>
            </a:r>
          </a:p>
          <a:p>
            <a:r>
              <a:rPr lang="en-US" dirty="0"/>
              <a:t>Coping with scaling, incentives, and verification: BitTorrent</a:t>
            </a:r>
          </a:p>
        </p:txBody>
      </p:sp>
    </p:spTree>
    <p:extLst>
      <p:ext uri="{BB962C8B-B14F-4D97-AF65-F5344CB8AC3E}">
        <p14:creationId xmlns:p14="http://schemas.microsoft.com/office/powerpoint/2010/main" val="292253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Networks (2 of 3)</a:t>
            </a:r>
          </a:p>
        </p:txBody>
      </p:sp>
      <p:sp>
        <p:nvSpPr>
          <p:cNvPr id="3" name="Text Placeholder 2"/>
          <p:cNvSpPr>
            <a:spLocks noGrp="1"/>
          </p:cNvSpPr>
          <p:nvPr>
            <p:ph type="body" idx="1"/>
          </p:nvPr>
        </p:nvSpPr>
        <p:spPr/>
        <p:txBody>
          <a:bodyPr/>
          <a:lstStyle/>
          <a:p>
            <a:r>
              <a:rPr lang="en-US" dirty="0"/>
              <a:t>Problems to be solved with BitTorrent sharing</a:t>
            </a:r>
          </a:p>
          <a:p>
            <a:pPr lvl="1"/>
            <a:r>
              <a:rPr lang="en-US" dirty="0"/>
              <a:t>How does a peer find other peers?</a:t>
            </a:r>
          </a:p>
          <a:p>
            <a:pPr lvl="1"/>
            <a:r>
              <a:rPr lang="en-US" dirty="0"/>
              <a:t>How is content replicated by peers to provide high-speed downloads?</a:t>
            </a:r>
          </a:p>
          <a:p>
            <a:pPr lvl="1"/>
            <a:r>
              <a:rPr lang="en-US" dirty="0"/>
              <a:t>How do peers encourage each other to upload content to others?</a:t>
            </a:r>
          </a:p>
        </p:txBody>
      </p:sp>
    </p:spTree>
    <p:extLst>
      <p:ext uri="{BB962C8B-B14F-4D97-AF65-F5344CB8AC3E}">
        <p14:creationId xmlns:p14="http://schemas.microsoft.com/office/powerpoint/2010/main" val="1742772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Networks (3 of 3)</a:t>
            </a:r>
          </a:p>
        </p:txBody>
      </p:sp>
      <p:sp>
        <p:nvSpPr>
          <p:cNvPr id="3" name="Text Placeholder 2"/>
          <p:cNvSpPr>
            <a:spLocks noGrp="1"/>
          </p:cNvSpPr>
          <p:nvPr>
            <p:ph type="body" idx="1"/>
          </p:nvPr>
        </p:nvSpPr>
        <p:spPr>
          <a:xfrm>
            <a:off x="457200" y="5542671"/>
            <a:ext cx="8229600" cy="526667"/>
          </a:xfrm>
        </p:spPr>
        <p:txBody>
          <a:bodyPr/>
          <a:lstStyle/>
          <a:p>
            <a:pPr algn="ctr"/>
            <a:r>
              <a:rPr lang="en-US" dirty="0" err="1"/>
              <a:t>BitTorrent</a:t>
            </a:r>
            <a:endParaRPr lang="en-US" dirty="0"/>
          </a:p>
        </p:txBody>
      </p:sp>
      <p:pic>
        <p:nvPicPr>
          <p:cNvPr id="4" name="Picture Placeholder 3" descr="Figure 7-47. BitTorr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781" y="1531286"/>
            <a:ext cx="7364437" cy="3283798"/>
          </a:xfrm>
        </p:spPr>
      </p:pic>
    </p:spTree>
    <p:extLst>
      <p:ext uri="{BB962C8B-B14F-4D97-AF65-F5344CB8AC3E}">
        <p14:creationId xmlns:p14="http://schemas.microsoft.com/office/powerpoint/2010/main" val="1928142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Internet (1 of 3)</a:t>
            </a:r>
          </a:p>
        </p:txBody>
      </p:sp>
      <p:sp>
        <p:nvSpPr>
          <p:cNvPr id="3" name="Text Placeholder 2"/>
          <p:cNvSpPr>
            <a:spLocks noGrp="1"/>
          </p:cNvSpPr>
          <p:nvPr>
            <p:ph type="body" idx="1"/>
          </p:nvPr>
        </p:nvSpPr>
        <p:spPr/>
        <p:txBody>
          <a:bodyPr/>
          <a:lstStyle/>
          <a:p>
            <a:r>
              <a:rPr lang="en-US" dirty="0"/>
              <a:t>ARPANET and the early Internet components</a:t>
            </a:r>
          </a:p>
          <a:p>
            <a:pPr lvl="1"/>
            <a:r>
              <a:rPr lang="en-US" dirty="0"/>
              <a:t>Hosts (the computers that did the work for the users)</a:t>
            </a:r>
          </a:p>
          <a:p>
            <a:pPr lvl="1"/>
            <a:r>
              <a:rPr lang="en-US" dirty="0"/>
              <a:t>Routers (called IMPs in the ARPANET) that switched the packets</a:t>
            </a:r>
          </a:p>
          <a:p>
            <a:pPr lvl="1"/>
            <a:r>
              <a:rPr lang="en-US" dirty="0"/>
              <a:t>Transmission lines (originally 56-kbps leased telephone lines)</a:t>
            </a:r>
          </a:p>
        </p:txBody>
      </p:sp>
    </p:spTree>
    <p:extLst>
      <p:ext uri="{BB962C8B-B14F-4D97-AF65-F5344CB8AC3E}">
        <p14:creationId xmlns:p14="http://schemas.microsoft.com/office/powerpoint/2010/main" val="31139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DNS Name Space and Hierarchy</a:t>
            </a:r>
            <a:br>
              <a:rPr lang="en-US" dirty="0"/>
            </a:br>
            <a:r>
              <a:rPr lang="en-US" dirty="0"/>
              <a:t>(3 of 3)</a:t>
            </a:r>
          </a:p>
        </p:txBody>
      </p:sp>
      <p:sp>
        <p:nvSpPr>
          <p:cNvPr id="6" name="Text Placeholder 5"/>
          <p:cNvSpPr>
            <a:spLocks noGrp="1"/>
          </p:cNvSpPr>
          <p:nvPr>
            <p:ph type="body" idx="1"/>
          </p:nvPr>
        </p:nvSpPr>
        <p:spPr/>
        <p:txBody>
          <a:bodyPr/>
          <a:lstStyle/>
          <a:p>
            <a:pPr algn="ctr"/>
            <a:r>
              <a:rPr lang="en-US" dirty="0"/>
              <a:t>The relationship between registries and registrars</a:t>
            </a:r>
          </a:p>
        </p:txBody>
      </p:sp>
      <p:pic>
        <p:nvPicPr>
          <p:cNvPr id="3" name="Picture Placeholder 2" descr="Figure 7-3. The relationship between registries and registra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970347" y="1162352"/>
            <a:ext cx="3203305" cy="4021667"/>
          </a:xfrm>
        </p:spPr>
      </p:pic>
    </p:spTree>
    <p:extLst>
      <p:ext uri="{BB962C8B-B14F-4D97-AF65-F5344CB8AC3E}">
        <p14:creationId xmlns:p14="http://schemas.microsoft.com/office/powerpoint/2010/main" val="1684568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Internet (2 of 3)</a:t>
            </a:r>
          </a:p>
        </p:txBody>
      </p:sp>
      <p:sp>
        <p:nvSpPr>
          <p:cNvPr id="3" name="Text Placeholder 2"/>
          <p:cNvSpPr>
            <a:spLocks noGrp="1"/>
          </p:cNvSpPr>
          <p:nvPr>
            <p:ph type="body" idx="1"/>
          </p:nvPr>
        </p:nvSpPr>
        <p:spPr/>
        <p:txBody>
          <a:bodyPr/>
          <a:lstStyle/>
          <a:p>
            <a:pPr algn="ctr"/>
            <a:r>
              <a:rPr lang="en-US" dirty="0"/>
              <a:t>The early Internet involved primarily point-to-point communications</a:t>
            </a:r>
          </a:p>
        </p:txBody>
      </p:sp>
      <p:pic>
        <p:nvPicPr>
          <p:cNvPr id="4" name="Picture Placeholder 3" descr="Figure 7-48. The early Internet involved primarily point-to-point communic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31387" y="1295399"/>
            <a:ext cx="6281225" cy="4295392"/>
          </a:xfrm>
        </p:spPr>
      </p:pic>
    </p:spTree>
    <p:extLst>
      <p:ext uri="{BB962C8B-B14F-4D97-AF65-F5344CB8AC3E}">
        <p14:creationId xmlns:p14="http://schemas.microsoft.com/office/powerpoint/2010/main" val="39818255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the Internet (3 of 3)</a:t>
            </a:r>
          </a:p>
        </p:txBody>
      </p:sp>
      <p:sp>
        <p:nvSpPr>
          <p:cNvPr id="3" name="Text Placeholder 2"/>
          <p:cNvSpPr>
            <a:spLocks noGrp="1"/>
          </p:cNvSpPr>
          <p:nvPr>
            <p:ph type="body" idx="1"/>
          </p:nvPr>
        </p:nvSpPr>
        <p:spPr>
          <a:xfrm>
            <a:off x="457200" y="5373858"/>
            <a:ext cx="8229600" cy="695480"/>
          </a:xfrm>
        </p:spPr>
        <p:txBody>
          <a:bodyPr/>
          <a:lstStyle/>
          <a:p>
            <a:r>
              <a:rPr lang="en-US" dirty="0"/>
              <a:t>Most Internet traffic today is from clouds and CDNs, with a significant amount of traffic being exchanged between access networks and ISPs over private interconnects.</a:t>
            </a:r>
          </a:p>
        </p:txBody>
      </p:sp>
      <p:pic>
        <p:nvPicPr>
          <p:cNvPr id="4" name="Picture Placeholder 3" descr="Figure 7-49. Most Internet traffic today is from clouds and CDNs, with a significant amount of traffic being exchanged between access networks and ISPs over private interconnec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14136" y="1442596"/>
            <a:ext cx="4515727" cy="3461178"/>
          </a:xfrm>
        </p:spPr>
      </p:pic>
    </p:spTree>
    <p:extLst>
      <p:ext uri="{BB962C8B-B14F-4D97-AF65-F5344CB8AC3E}">
        <p14:creationId xmlns:p14="http://schemas.microsoft.com/office/powerpoint/2010/main" val="363793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Queries and Responses (1 of 4)</a:t>
            </a:r>
          </a:p>
        </p:txBody>
      </p:sp>
      <p:sp>
        <p:nvSpPr>
          <p:cNvPr id="3" name="Text Placeholder 2"/>
          <p:cNvSpPr>
            <a:spLocks noGrp="1"/>
          </p:cNvSpPr>
          <p:nvPr>
            <p:ph type="body" idx="1"/>
          </p:nvPr>
        </p:nvSpPr>
        <p:spPr/>
        <p:txBody>
          <a:bodyPr/>
          <a:lstStyle/>
          <a:p>
            <a:r>
              <a:rPr lang="en-US" dirty="0"/>
              <a:t>DNS queries</a:t>
            </a:r>
          </a:p>
          <a:p>
            <a:r>
              <a:rPr lang="en-US" dirty="0"/>
              <a:t>Extensions and enhancements to DNS queries</a:t>
            </a:r>
          </a:p>
          <a:p>
            <a:r>
              <a:rPr lang="en-US" dirty="0"/>
              <a:t>DNS responses and resource records</a:t>
            </a:r>
          </a:p>
          <a:p>
            <a:r>
              <a:rPr lang="en-US" dirty="0"/>
              <a:t>Common record types</a:t>
            </a:r>
          </a:p>
          <a:p>
            <a:r>
              <a:rPr lang="en-US" dirty="0"/>
              <a:t>DNSSEC records</a:t>
            </a:r>
          </a:p>
          <a:p>
            <a:r>
              <a:rPr lang="en-US" dirty="0"/>
              <a:t>DNS zones</a:t>
            </a:r>
          </a:p>
        </p:txBody>
      </p:sp>
    </p:spTree>
    <p:extLst>
      <p:ext uri="{BB962C8B-B14F-4D97-AF65-F5344CB8AC3E}">
        <p14:creationId xmlns:p14="http://schemas.microsoft.com/office/powerpoint/2010/main" val="55676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Queries and Responses (2 of 4) </a:t>
            </a:r>
          </a:p>
        </p:txBody>
      </p:sp>
      <p:sp>
        <p:nvSpPr>
          <p:cNvPr id="5" name="Text Placeholder 4"/>
          <p:cNvSpPr>
            <a:spLocks noGrp="1"/>
          </p:cNvSpPr>
          <p:nvPr>
            <p:ph type="body" idx="1"/>
          </p:nvPr>
        </p:nvSpPr>
        <p:spPr>
          <a:xfrm>
            <a:off x="457200" y="5622682"/>
            <a:ext cx="8229600" cy="446656"/>
          </a:xfrm>
        </p:spPr>
        <p:txBody>
          <a:bodyPr/>
          <a:lstStyle/>
          <a:p>
            <a:pPr algn="ctr"/>
            <a:r>
              <a:rPr lang="en-US" dirty="0"/>
              <a:t>The principal DNS resource record types</a:t>
            </a:r>
          </a:p>
        </p:txBody>
      </p:sp>
      <p:pic>
        <p:nvPicPr>
          <p:cNvPr id="9" name="Picture 8">
            <a:extLst>
              <a:ext uri="{FF2B5EF4-FFF2-40B4-BE49-F238E27FC236}">
                <a16:creationId xmlns:a16="http://schemas.microsoft.com/office/drawing/2014/main" id="{068F85B7-EDE1-B24A-BC16-7E9C209A05CF}"/>
              </a:ext>
            </a:extLst>
          </p:cNvPr>
          <p:cNvPicPr>
            <a:picLocks noChangeAspect="1"/>
          </p:cNvPicPr>
          <p:nvPr/>
        </p:nvPicPr>
        <p:blipFill>
          <a:blip r:embed="rId2"/>
          <a:stretch>
            <a:fillRect/>
          </a:stretch>
        </p:blipFill>
        <p:spPr>
          <a:xfrm>
            <a:off x="351966" y="1461275"/>
            <a:ext cx="8334834" cy="3995530"/>
          </a:xfrm>
          <a:prstGeom prst="rect">
            <a:avLst/>
          </a:prstGeom>
        </p:spPr>
      </p:pic>
    </p:spTree>
    <p:extLst>
      <p:ext uri="{BB962C8B-B14F-4D97-AF65-F5344CB8AC3E}">
        <p14:creationId xmlns:p14="http://schemas.microsoft.com/office/powerpoint/2010/main" val="781414888"/>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1929</Words>
  <Application>Microsoft Office PowerPoint</Application>
  <PresentationFormat>全屏显示(4:3)</PresentationFormat>
  <Paragraphs>273</Paragraphs>
  <Slides>72</Slides>
  <Notes>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72</vt:i4>
      </vt:variant>
    </vt:vector>
  </HeadingPairs>
  <TitlesOfParts>
    <vt:vector size="76" baseType="lpstr">
      <vt:lpstr>Noto Sans Symbols</vt:lpstr>
      <vt:lpstr>Arial</vt:lpstr>
      <vt:lpstr>Times New Roman</vt:lpstr>
      <vt:lpstr>508 Lecture</vt:lpstr>
      <vt:lpstr>PowerPoint 演示文稿</vt:lpstr>
      <vt:lpstr>The Domain Name System (DNS)</vt:lpstr>
      <vt:lpstr>History and Overview</vt:lpstr>
      <vt:lpstr>The DNS Lookup Process</vt:lpstr>
      <vt:lpstr>The DNS Name Space and Hierarchy (1 of 3)</vt:lpstr>
      <vt:lpstr>The DNS Name Space and Hierarchy (2 of 3)</vt:lpstr>
      <vt:lpstr>The DNS Name Space and Hierarchy (3 of 3)</vt:lpstr>
      <vt:lpstr>DNS Queries and Responses (1 of 4)</vt:lpstr>
      <vt:lpstr>DNS Queries and Responses (2 of 4) </vt:lpstr>
      <vt:lpstr>DNS Queries and Responses (4 of 4) </vt:lpstr>
      <vt:lpstr>Name Resolution</vt:lpstr>
      <vt:lpstr>DNS Privacy</vt:lpstr>
      <vt:lpstr>Electronic Mail</vt:lpstr>
      <vt:lpstr>Architecture and Services (1 of 2)</vt:lpstr>
      <vt:lpstr>Architecture and Services (2 of 2)</vt:lpstr>
      <vt:lpstr>The User Agent</vt:lpstr>
      <vt:lpstr>Message Formats (1 of 5)</vt:lpstr>
      <vt:lpstr>Message Formats (2 of 5)</vt:lpstr>
      <vt:lpstr>Message Formats (3 of 5)</vt:lpstr>
      <vt:lpstr>Message Formats (4 of 5)</vt:lpstr>
      <vt:lpstr>Message Formats (5 of 5)</vt:lpstr>
      <vt:lpstr>Message Transfer (1 of 3)</vt:lpstr>
      <vt:lpstr>Message Transfer (3 of 3)</vt:lpstr>
      <vt:lpstr>Final Delivery (1 of 2)</vt:lpstr>
      <vt:lpstr>Final Delivery (2 of 2)</vt:lpstr>
      <vt:lpstr>The World Wide Web</vt:lpstr>
      <vt:lpstr>Architectural Overview (1 of 8)</vt:lpstr>
      <vt:lpstr>Architectural Overview (2 of 8)</vt:lpstr>
      <vt:lpstr>Architectural Overview (3 of 8)</vt:lpstr>
      <vt:lpstr>Architectural Overview (4 of 8)</vt:lpstr>
      <vt:lpstr>Architectural Overview (6 of 8)</vt:lpstr>
      <vt:lpstr>Architectural Overview (7 of 8)</vt:lpstr>
      <vt:lpstr>Architectural Overview (8 of 8)</vt:lpstr>
      <vt:lpstr>Static Web Objects</vt:lpstr>
      <vt:lpstr>Dynamic Web Pages and Web Applications (1 of 2)</vt:lpstr>
      <vt:lpstr>Dynamic Web Pages and Web Applications (2 of 2)</vt:lpstr>
      <vt:lpstr>HTTP and HTTPS (1 of 7)</vt:lpstr>
      <vt:lpstr>HTTP and HTTPS (2 of 7)</vt:lpstr>
      <vt:lpstr>HTTP and HTTPS (3 of 7)</vt:lpstr>
      <vt:lpstr>HTTP and HTTPS (4 of 7)</vt:lpstr>
      <vt:lpstr>HTTP and HTTPS (5 of 7)</vt:lpstr>
      <vt:lpstr>HTTP and HTTPS (6 of 7)</vt:lpstr>
      <vt:lpstr>HTTP and HTTPS (7 of 7)</vt:lpstr>
      <vt:lpstr>Web Privacy</vt:lpstr>
      <vt:lpstr>Streaming Audio and Video</vt:lpstr>
      <vt:lpstr>Digital Audio</vt:lpstr>
      <vt:lpstr>Digital Video (1 of 2)</vt:lpstr>
      <vt:lpstr>Digital Video (2 of 2)</vt:lpstr>
      <vt:lpstr>Streaming Stored Media (1 of 4)</vt:lpstr>
      <vt:lpstr>Streaming Stored Media (2 of 4)</vt:lpstr>
      <vt:lpstr>Streaming Stored Media (3 of 4)</vt:lpstr>
      <vt:lpstr>Streaming Stored Media (4 of 4)</vt:lpstr>
      <vt:lpstr>Real-Time Streaming (1 of 7)</vt:lpstr>
      <vt:lpstr>Real-Time Streaming (2 of 7)</vt:lpstr>
      <vt:lpstr>Real-Time Streaming (3 of 7)</vt:lpstr>
      <vt:lpstr>Real-Time Streaming (4 of 7)</vt:lpstr>
      <vt:lpstr>Real-Time Streaming (5 of 7)</vt:lpstr>
      <vt:lpstr>Real-Time Streaming (6 of 7)</vt:lpstr>
      <vt:lpstr>Real-Time Streaming (7 of 7)</vt:lpstr>
      <vt:lpstr>Content Delivery</vt:lpstr>
      <vt:lpstr>Content and Internet Traffic</vt:lpstr>
      <vt:lpstr>Server Farms and Web Proxies (1 of 2)</vt:lpstr>
      <vt:lpstr>Server Farms and Web Proxies (2 of 2)</vt:lpstr>
      <vt:lpstr>Content Delivery Networks (1 of 2)</vt:lpstr>
      <vt:lpstr>Content Delivery Networks (2 of 2)</vt:lpstr>
      <vt:lpstr>Peer-to-Peer Networks (1 of 3)</vt:lpstr>
      <vt:lpstr>Peer-to-Peer Networks (2 of 3)</vt:lpstr>
      <vt:lpstr>Peer-to-Peer Networks (3 of 3)</vt:lpstr>
      <vt:lpstr>Evolution of the Internet (1 of 3)</vt:lpstr>
      <vt:lpstr>Evolution of the Internet (2 of 3)</vt:lpstr>
      <vt:lpstr>Evolution of the Internet (3 of 3)</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2021-08-26T06:39:22Z</dcterms:modified>
</cp:coreProperties>
</file>